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1" r:id="rId3"/>
    <p:sldId id="262" r:id="rId4"/>
    <p:sldId id="257" r:id="rId5"/>
    <p:sldId id="258" r:id="rId6"/>
    <p:sldId id="260" r:id="rId7"/>
    <p:sldId id="263" r:id="rId8"/>
    <p:sldId id="283" r:id="rId9"/>
    <p:sldId id="295" r:id="rId10"/>
    <p:sldId id="294" r:id="rId11"/>
    <p:sldId id="285" r:id="rId12"/>
    <p:sldId id="296" r:id="rId13"/>
    <p:sldId id="259" r:id="rId14"/>
    <p:sldId id="286" r:id="rId15"/>
    <p:sldId id="284" r:id="rId16"/>
    <p:sldId id="290" r:id="rId17"/>
    <p:sldId id="291" r:id="rId18"/>
    <p:sldId id="282" r:id="rId19"/>
    <p:sldId id="293" r:id="rId20"/>
    <p:sldId id="287" r:id="rId21"/>
    <p:sldId id="289" r:id="rId22"/>
    <p:sldId id="288" r:id="rId23"/>
    <p:sldId id="264" r:id="rId24"/>
    <p:sldId id="281" r:id="rId25"/>
    <p:sldId id="280" r:id="rId26"/>
    <p:sldId id="266" r:id="rId27"/>
    <p:sldId id="303" r:id="rId28"/>
    <p:sldId id="267" r:id="rId29"/>
    <p:sldId id="268" r:id="rId30"/>
    <p:sldId id="269" r:id="rId31"/>
    <p:sldId id="298" r:id="rId32"/>
    <p:sldId id="301" r:id="rId33"/>
    <p:sldId id="302" r:id="rId34"/>
    <p:sldId id="270" r:id="rId35"/>
    <p:sldId id="299" r:id="rId36"/>
    <p:sldId id="271" r:id="rId37"/>
    <p:sldId id="272" r:id="rId3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1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Ορθογώνιο τρίγωνο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- Τίτλος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7" name="16 - Υπότιτλος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grpSp>
        <p:nvGrpSpPr>
          <p:cNvPr id="2" name="1 - Ομάδα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- Ελεύθερη σχεδίαση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- Ελεύθερη σχεδίαση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- Ελεύθερη σχεδίαση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- Ευθεία γραμμή σύνδεσης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AA7EC09-D651-46DF-AF70-C541BB067382}" type="datetimeFigureOut">
              <a:rPr lang="el-GR" smtClean="0"/>
              <a:pPr/>
              <a:t>23/10/2013</a:t>
            </a:fld>
            <a:endParaRPr lang="el-GR"/>
          </a:p>
        </p:txBody>
      </p:sp>
      <p:sp>
        <p:nvSpPr>
          <p:cNvPr id="19" name="1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27" name="2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09F32B8-E09B-4AFE-A5F4-FA873DC2409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A7EC09-D651-46DF-AF70-C541BB067382}" type="datetimeFigureOut">
              <a:rPr lang="el-GR" smtClean="0"/>
              <a:pPr/>
              <a:t>23/10/2013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9F32B8-E09B-4AFE-A5F4-FA873DC2409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A7EC09-D651-46DF-AF70-C541BB067382}" type="datetimeFigureOut">
              <a:rPr lang="el-GR" smtClean="0"/>
              <a:pPr/>
              <a:t>23/10/2013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9F32B8-E09B-4AFE-A5F4-FA873DC2409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A7EC09-D651-46DF-AF70-C541BB067382}" type="datetimeFigureOut">
              <a:rPr lang="el-GR" smtClean="0"/>
              <a:pPr/>
              <a:t>23/10/2013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9F32B8-E09B-4AFE-A5F4-FA873DC2409C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7" name="6 - Τίτλος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A7EC09-D651-46DF-AF70-C541BB067382}" type="datetimeFigureOut">
              <a:rPr lang="el-GR" smtClean="0"/>
              <a:pPr/>
              <a:t>23/10/2013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9F32B8-E09B-4AFE-A5F4-FA873DC2409C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7" name="6 - Διάσημα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7 - Διάσημα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A7EC09-D651-46DF-AF70-C541BB067382}" type="datetimeFigureOut">
              <a:rPr lang="el-GR" smtClean="0"/>
              <a:pPr/>
              <a:t>23/10/2013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9F32B8-E09B-4AFE-A5F4-FA873DC2409C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Τίτλος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A7EC09-D651-46DF-AF70-C541BB067382}" type="datetimeFigureOut">
              <a:rPr lang="el-GR" smtClean="0"/>
              <a:pPr/>
              <a:t>23/10/2013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9F32B8-E09B-4AFE-A5F4-FA873DC2409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A7EC09-D651-46DF-AF70-C541BB067382}" type="datetimeFigureOut">
              <a:rPr lang="el-GR" smtClean="0"/>
              <a:pPr/>
              <a:t>23/10/2013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9F32B8-E09B-4AFE-A5F4-FA873DC2409C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6" name="5 - Τίτλος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A7EC09-D651-46DF-AF70-C541BB067382}" type="datetimeFigureOut">
              <a:rPr lang="el-GR" smtClean="0"/>
              <a:pPr/>
              <a:t>23/10/2013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9F32B8-E09B-4AFE-A5F4-FA873DC2409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3AA7EC09-D651-46DF-AF70-C541BB067382}" type="datetimeFigureOut">
              <a:rPr lang="el-GR" smtClean="0"/>
              <a:pPr/>
              <a:t>23/10/2013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9F32B8-E09B-4AFE-A5F4-FA873DC2409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AA7EC09-D651-46DF-AF70-C541BB067382}" type="datetimeFigureOut">
              <a:rPr lang="el-GR" smtClean="0"/>
              <a:pPr/>
              <a:t>23/10/2013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09F32B8-E09B-4AFE-A5F4-FA873DC2409C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8" name="7 - Ελεύθερη σχεδίαση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8 - Ελεύθερη σχεδίαση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9 - Ορθογώνιο τρίγωνο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10 - Ευθεία γραμμή σύνδεσης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- Διάσημα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12 - Διάσημα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- Ελεύθερη σχεδίαση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- Ελεύθερη σχεδίαση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13 - Ορθογώνιο τρίγωνο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14 - Ευθεία γραμμή σύνδεσης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0" name="29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AA7EC09-D651-46DF-AF70-C541BB067382}" type="datetimeFigureOut">
              <a:rPr lang="el-GR" smtClean="0"/>
              <a:pPr/>
              <a:t>23/10/2013</a:t>
            </a:fld>
            <a:endParaRPr lang="el-GR"/>
          </a:p>
        </p:txBody>
      </p:sp>
      <p:sp>
        <p:nvSpPr>
          <p:cNvPr id="22" name="21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18" name="17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09F32B8-E09B-4AFE-A5F4-FA873DC2409C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&#918;&#969;&#942;%20&#935;&#969;&#961;&#943;&#962;%20&#914;&#945;&#961;&#973;&#964;&#951;&#964;&#945;.flv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gr/url?sa=i&amp;rct=j&amp;q=&amp;esrc=s&amp;frm=1&amp;source=images&amp;cd=&amp;cad=rja&amp;docid=6xGIbz-r4vq_LM&amp;tbnid=RLgpIetEQSPG_M:&amp;ved=0CAUQjRw&amp;url=http://www.digas.gr/product_info.php?products_id=2431&amp;ei=_6tkUo7PGIXXtQaex4CYCQ&amp;bvm=bv.54934254,d.Yms&amp;psig=AFQjCNEVKVTnHgDMUWcqc9ZB3AcWLhm_5g&amp;ust=1382415681544047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gr/url?sa=i&amp;rct=j&amp;q=&amp;esrc=s&amp;frm=1&amp;source=images&amp;cd=&amp;cad=rja&amp;docid=e0y6Kvnxl-uufM&amp;tbnid=q0Gy80RDF2VLlM:&amp;ved=0CAUQjRw&amp;url=http://why.gr/state/itemCard/ID/623607/language/el_GR&amp;ei=B6hkUqvXLoPjswb7uYCIBA&amp;bvm=bv.54934254,d.Yms&amp;psig=AFQjCNG05gEiHDVCPyGj5nNo0a4FSCirQA&amp;ust=1382414641355437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phet.colorado.edu/sims/mass-spring-lab/mass-spring-lab_el.html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gr/url?sa=i&amp;source=images&amp;cd=&amp;cad=rja&amp;docid=Dcbf3m5S7SFQaM&amp;tbnid=8gzNuEQVSoowKM:&amp;ved=0CAgQjRwwAA&amp;url=http://en.wikipedia.org/wiki/21_Grams&amp;ei=6zJkUqWgBsrUtAbn74GQAQ&amp;psig=AFQjCNF507XruPi_qbx9uiz6xwpVVmbqwA&amp;ust=1382384747168565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hyperlink" Target="http://www.google.com/url?sa=i&amp;rct=j&amp;q=&amp;esrc=s&amp;frm=1&amp;source=images&amp;cd=&amp;cad=rja&amp;docid=NX3aVuM7HoMTkM&amp;tbnid=U60iOizucPAsiM:&amp;ved=0CAUQjRw&amp;url=http://moviestoseeornot.blogspot.com/2012/10/21-21-grams-2003.html&amp;ei=6TNkUuKnJILNtQbg4IDYCg&amp;bvm=bv.54934254,d.Yms&amp;psig=AFQjCNHmy70tNWE7N7oH8LV6n5vMUX9qJQ&amp;ust=1382384971526101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om/url?sa=i&amp;rct=j&amp;q=&amp;esrc=s&amp;frm=1&amp;source=images&amp;cd=&amp;cad=rja&amp;docid=14w6mg97poVF6M&amp;tbnid=Jn4PQQbDoV2PoM:&amp;ved=0CAUQjRw&amp;url=http://www.skydivegreece.gr/erotiseis.htm&amp;ei=HsNkUpShEM3Isgbf-IC4Dw&amp;bvm=bv.54934254,d.Yms&amp;psig=AFQjCNFy57RKkBRJSNYS3xGe-QTXulFgvA&amp;ust=138242160143473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hyperlink" Target="http://www.google.com/url?sa=i&amp;rct=j&amp;q=&amp;esrc=s&amp;frm=1&amp;source=images&amp;cd=&amp;cad=rja&amp;docid=jQlkFgZ8-2YVBM&amp;tbnid=gQBCqFl_AWmavM:&amp;ved=0CAUQjRw&amp;url=http://news.nationalgeographic.com/news/2012/10/121008-felix-baumgartner-skydive-how-to-watch-live-video/&amp;ei=38NkUurOFdHOswbSsIDgDg&amp;bvm=bv.54934254,d.Yms&amp;psig=AFQjCNEy4j9QW3hSE9ptxjme_bhv7ziWZA&amp;ust=138242182150737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395536" y="692697"/>
            <a:ext cx="8352928" cy="2304256"/>
          </a:xfrm>
        </p:spPr>
        <p:txBody>
          <a:bodyPr>
            <a:normAutofit/>
          </a:bodyPr>
          <a:lstStyle/>
          <a:p>
            <a:pPr algn="l"/>
            <a:r>
              <a:rPr lang="el-GR" dirty="0" smtClean="0"/>
              <a:t>Μετρήσεις Μάζας</a:t>
            </a:r>
            <a:r>
              <a:rPr lang="en-US" dirty="0" smtClean="0"/>
              <a:t> </a:t>
            </a:r>
            <a:r>
              <a:rPr lang="el-GR" dirty="0" smtClean="0"/>
              <a:t>–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       </a:t>
            </a:r>
            <a:r>
              <a:rPr lang="el-GR" dirty="0" smtClean="0"/>
              <a:t>Τα Διαγράμματα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755576" y="3140968"/>
            <a:ext cx="7772400" cy="1199704"/>
          </a:xfrm>
        </p:spPr>
        <p:txBody>
          <a:bodyPr/>
          <a:lstStyle/>
          <a:p>
            <a:r>
              <a:rPr lang="el-GR" b="1" dirty="0" smtClean="0"/>
              <a:t>Φύλλο Εργασίας 3</a:t>
            </a:r>
            <a:endParaRPr lang="el-GR" b="1" dirty="0"/>
          </a:p>
        </p:txBody>
      </p:sp>
      <p:sp>
        <p:nvSpPr>
          <p:cNvPr id="4" name="3 - Ορθογώνιο"/>
          <p:cNvSpPr/>
          <p:nvPr/>
        </p:nvSpPr>
        <p:spPr>
          <a:xfrm>
            <a:off x="0" y="522920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400" dirty="0" smtClean="0">
                <a:solidFill>
                  <a:srgbClr val="FFC000"/>
                </a:solidFill>
              </a:rPr>
              <a:t>Δρ. Κ. Αποστολόπουλος, Σχολικός Σύμβουλος ΠΕ04, </a:t>
            </a:r>
          </a:p>
          <a:p>
            <a:pPr algn="ctr"/>
            <a:r>
              <a:rPr lang="el-GR" sz="2400" dirty="0" smtClean="0">
                <a:solidFill>
                  <a:srgbClr val="FFC000"/>
                </a:solidFill>
              </a:rPr>
              <a:t>Διεύθυνση Δ.Ε. Β΄ Αθήνας,</a:t>
            </a:r>
          </a:p>
          <a:p>
            <a:pPr algn="ctr"/>
            <a:r>
              <a:rPr lang="el-GR" sz="2400" dirty="0" smtClean="0">
                <a:solidFill>
                  <a:srgbClr val="FFC000"/>
                </a:solidFill>
              </a:rPr>
              <a:t>ΕΚΦΕ Ν. Ιωνίας, 22/10/2013</a:t>
            </a:r>
            <a:endParaRPr lang="el-GR" sz="24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>
                <a:hlinkClick r:id="rId2" action="ppaction://hlinkfile"/>
              </a:rPr>
              <a:t>Ζωή Χωρίς Βαρύτητα.</a:t>
            </a:r>
            <a:r>
              <a:rPr lang="en-US" dirty="0" err="1" smtClean="0">
                <a:hlinkClick r:id="rId2" action="ppaction://hlinkfile"/>
              </a:rPr>
              <a:t>flv</a:t>
            </a:r>
            <a:endParaRPr lang="el-GR" dirty="0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Οι απαντήσεις στα ερωτήματα αυτά συνδέονται στενά με τα φυσικά μεγέθη ΜΑΖΑ και ΒΑΡΟΣ.</a:t>
            </a:r>
          </a:p>
          <a:p>
            <a:r>
              <a:rPr lang="el-GR" dirty="0" smtClean="0"/>
              <a:t>Πρόκειται για δύο μεγέθη που συνδέονται μεταξύ τους με τη σχέση:</a:t>
            </a:r>
          </a:p>
          <a:p>
            <a:pPr algn="ctr">
              <a:buNone/>
            </a:pPr>
            <a:r>
              <a:rPr lang="el-GR" b="1" dirty="0" smtClean="0"/>
              <a:t>	Βάρος = Μάζα </a:t>
            </a:r>
            <a:r>
              <a:rPr lang="el-GR" b="1" baseline="30000" dirty="0" smtClean="0"/>
              <a:t>.</a:t>
            </a:r>
            <a:r>
              <a:rPr lang="el-GR" b="1" dirty="0" smtClean="0"/>
              <a:t> 9,8</a:t>
            </a:r>
          </a:p>
          <a:p>
            <a:pPr algn="ctr">
              <a:buNone/>
            </a:pPr>
            <a:r>
              <a:rPr lang="el-GR" b="1" dirty="0" smtClean="0"/>
              <a:t>(προσεγγιστικά: Βάρος = Μάζα </a:t>
            </a:r>
            <a:r>
              <a:rPr lang="el-GR" b="1" baseline="30000" dirty="0" smtClean="0"/>
              <a:t>.</a:t>
            </a:r>
            <a:r>
              <a:rPr lang="el-GR" b="1" dirty="0" smtClean="0"/>
              <a:t> 10)</a:t>
            </a:r>
            <a:endParaRPr lang="el-GR" dirty="0" smtClean="0"/>
          </a:p>
          <a:p>
            <a:r>
              <a:rPr lang="el-GR" dirty="0" smtClean="0"/>
              <a:t>Με άλλα λόγια αν μετρήσουμε το ένα μπορούμε εύκολα να υπολογίσουμε την τιμή του άλλου.</a:t>
            </a:r>
            <a:endParaRPr lang="el-GR" dirty="0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Οι απαντήσεις 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Θέση περιεχομένου"/>
          <p:cNvSpPr>
            <a:spLocks noGrp="1"/>
          </p:cNvSpPr>
          <p:nvPr>
            <p:ph idx="1"/>
          </p:nvPr>
        </p:nvSpPr>
        <p:spPr>
          <a:xfrm>
            <a:off x="251520" y="260648"/>
            <a:ext cx="8640960" cy="6597352"/>
          </a:xfrm>
        </p:spPr>
        <p:txBody>
          <a:bodyPr>
            <a:noAutofit/>
          </a:bodyPr>
          <a:lstStyle/>
          <a:p>
            <a:r>
              <a:rPr lang="el-GR" sz="2800" dirty="0" smtClean="0"/>
              <a:t>Στους περισσότερους πλανήτες οι πρώιμες ατμόσφαιρες δημιουργήθηκαν με απελευθέρωση αερίων από το εσωτερικό τους καθώς αυτοί κρύωναν. Τα αέρια αυτά παραμένουν δεσμευμένα στους πλανήτες λόγω της βαρύτητας τους.</a:t>
            </a:r>
          </a:p>
          <a:p>
            <a:pPr>
              <a:buNone/>
            </a:pPr>
            <a:r>
              <a:rPr lang="el-GR" sz="2800" dirty="0" smtClean="0">
                <a:latin typeface="Arial Unicode MS"/>
                <a:ea typeface="Arial Unicode MS"/>
                <a:cs typeface="Arial Unicode MS"/>
              </a:rPr>
              <a:t>☛ </a:t>
            </a:r>
            <a:r>
              <a:rPr lang="el-GR" sz="2800" dirty="0" smtClean="0"/>
              <a:t>Φυσικά οι πρώιμες ατμόσφαιρες άλλαξαν πάρα πολύ με την πάροδο του χρόνου</a:t>
            </a:r>
            <a:r>
              <a:rPr lang="en-US" sz="2800" dirty="0" smtClean="0"/>
              <a:t>.</a:t>
            </a:r>
            <a:endParaRPr lang="el-GR" sz="2800" dirty="0" smtClean="0"/>
          </a:p>
          <a:p>
            <a:r>
              <a:rPr lang="el-GR" sz="2800" dirty="0" smtClean="0"/>
              <a:t>Η σελήνη έχει πολύ μικρότερη μάζα από τη Γη και η </a:t>
            </a:r>
            <a:r>
              <a:rPr lang="el-GR" sz="2800" dirty="0" err="1" smtClean="0"/>
              <a:t>βαρυτική</a:t>
            </a:r>
            <a:r>
              <a:rPr lang="el-GR" sz="2800" dirty="0" smtClean="0"/>
              <a:t> δύναμη που ασκεί δεν ήταν αρκετή για να κρατήσει τα μόρια των αερίων που αρχικά είχε, με την πάροδο του χρόνου το σύνολο τους διέφυγε στο διάστημα.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l-G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l-GR" dirty="0" smtClean="0"/>
          </a:p>
          <a:p>
            <a:pPr>
              <a:lnSpc>
                <a:spcPct val="150000"/>
              </a:lnSpc>
            </a:pPr>
            <a:r>
              <a:rPr lang="el-GR" sz="3200" dirty="0" smtClean="0"/>
              <a:t>Τι είναι η μάζα;</a:t>
            </a:r>
          </a:p>
          <a:p>
            <a:pPr>
              <a:lnSpc>
                <a:spcPct val="150000"/>
              </a:lnSpc>
            </a:pPr>
            <a:r>
              <a:rPr lang="el-GR" sz="3200" dirty="0" smtClean="0"/>
              <a:t>Τι είναι το βάρος;</a:t>
            </a:r>
          </a:p>
          <a:p>
            <a:pPr>
              <a:lnSpc>
                <a:spcPct val="150000"/>
              </a:lnSpc>
            </a:pPr>
            <a:r>
              <a:rPr lang="el-GR" sz="3200" dirty="0" smtClean="0"/>
              <a:t>Πώς τα μετράμε;</a:t>
            </a:r>
          </a:p>
          <a:p>
            <a:pPr>
              <a:lnSpc>
                <a:spcPct val="150000"/>
              </a:lnSpc>
              <a:buNone/>
            </a:pPr>
            <a:r>
              <a:rPr lang="el-GR" sz="2000" dirty="0" smtClean="0">
                <a:solidFill>
                  <a:srgbClr val="FF0000"/>
                </a:solidFill>
                <a:latin typeface="Arial Unicode MS"/>
                <a:ea typeface="Arial Unicode MS"/>
                <a:cs typeface="Arial Unicode MS"/>
              </a:rPr>
              <a:t>☛ </a:t>
            </a:r>
            <a:r>
              <a:rPr lang="el-GR" sz="2000" dirty="0" smtClean="0">
                <a:solidFill>
                  <a:srgbClr val="FF0000"/>
                </a:solidFill>
              </a:rPr>
              <a:t>Συζήτηση καταγραφή απόψεων στον πίνακα</a:t>
            </a:r>
          </a:p>
          <a:p>
            <a:endParaRPr lang="el-GR" dirty="0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179512" y="274638"/>
            <a:ext cx="8640960" cy="1498178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Νέες ερωτήσεις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84576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l-GR" sz="2800" dirty="0" smtClean="0"/>
              <a:t>Ο ακριβής ορισμός της είναι πολύπλοκος.</a:t>
            </a:r>
          </a:p>
          <a:p>
            <a:pPr>
              <a:lnSpc>
                <a:spcPct val="110000"/>
              </a:lnSpc>
              <a:buNone/>
            </a:pPr>
            <a:r>
              <a:rPr lang="el-GR" sz="2800" dirty="0" smtClean="0"/>
              <a:t>	Γενικά η μάζα δείχνει πόσο δύσκολα ή εύκολα θέτουμε σε κίνηση ένα ακίνητο σώμα ή αλλάζουμε την κίνηση που κάνει ένα σώμα.</a:t>
            </a:r>
          </a:p>
          <a:p>
            <a:pPr>
              <a:lnSpc>
                <a:spcPct val="150000"/>
              </a:lnSpc>
              <a:buNone/>
            </a:pPr>
            <a:r>
              <a:rPr lang="el-GR" sz="2800" dirty="0" smtClean="0"/>
              <a:t>	</a:t>
            </a:r>
            <a:r>
              <a:rPr lang="el-GR" sz="2800" b="1" dirty="0" smtClean="0"/>
              <a:t>Μονάδες:</a:t>
            </a:r>
            <a:r>
              <a:rPr lang="el-GR" sz="2800" dirty="0" smtClean="0"/>
              <a:t> </a:t>
            </a:r>
            <a:r>
              <a:rPr lang="en-US" sz="2800" dirty="0" smtClean="0"/>
              <a:t>Kg </a:t>
            </a:r>
            <a:r>
              <a:rPr lang="el-GR" sz="2800" dirty="0" smtClean="0"/>
              <a:t>(επίσης </a:t>
            </a:r>
            <a:r>
              <a:rPr lang="en-US" sz="2800" dirty="0" smtClean="0"/>
              <a:t>g </a:t>
            </a:r>
            <a:r>
              <a:rPr lang="el-GR" sz="2800" dirty="0" smtClean="0"/>
              <a:t>και </a:t>
            </a:r>
            <a:r>
              <a:rPr lang="en-US" sz="2800" dirty="0" err="1" smtClean="0"/>
              <a:t>tn</a:t>
            </a:r>
            <a:r>
              <a:rPr lang="el-GR" sz="2800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el-GR" sz="2800" b="1" dirty="0" smtClean="0"/>
              <a:t>Βασική ιδιότητα: </a:t>
            </a:r>
            <a:r>
              <a:rPr lang="el-GR" sz="2800" dirty="0" smtClean="0"/>
              <a:t>Όλες οι μάζες έχουν την ιδιότητα να έλκουν (να ασκούν ελκτική δύναμη) σε άλλες μάζες.</a:t>
            </a:r>
          </a:p>
          <a:p>
            <a:endParaRPr lang="el-GR" sz="2800" b="1" dirty="0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 Η Μάζα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55" y="188640"/>
            <a:ext cx="3949189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- Ορθογώνιο"/>
          <p:cNvSpPr/>
          <p:nvPr/>
        </p:nvSpPr>
        <p:spPr>
          <a:xfrm>
            <a:off x="323528" y="4437112"/>
            <a:ext cx="813690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b="1" dirty="0" smtClean="0"/>
              <a:t>Ποιο από τα σώματα είναι πιο δύσκολο να το κάνετε να κινηθεί; </a:t>
            </a:r>
          </a:p>
          <a:p>
            <a:r>
              <a:rPr lang="el-GR" sz="2800" b="1" dirty="0" smtClean="0"/>
              <a:t>Ποιό από αυτά έχει περισσότερη μάζα ή βάρος; </a:t>
            </a:r>
            <a:endParaRPr lang="el-GR" sz="2800" dirty="0" smtClean="0"/>
          </a:p>
          <a:p>
            <a:endParaRPr lang="el-GR" sz="2800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764704"/>
            <a:ext cx="4752528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457200" y="836713"/>
            <a:ext cx="8229600" cy="1368152"/>
          </a:xfrm>
        </p:spPr>
        <p:txBody>
          <a:bodyPr/>
          <a:lstStyle/>
          <a:p>
            <a:r>
              <a:rPr lang="el-GR" dirty="0" smtClean="0"/>
              <a:t>Προσοχή η μάζα δεν εξαρτάται από τον όγκο!</a:t>
            </a:r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endParaRPr lang="el-GR" dirty="0"/>
          </a:p>
        </p:txBody>
      </p:sp>
      <p:sp>
        <p:nvSpPr>
          <p:cNvPr id="47108" name="AutoShape 4" descr="data:image/jpeg;base64,/9j/4AAQSkZJRgABAQAAAQABAAD/2wCEAAkGBxISEhIUEhQUEBQUFBQUEBQUEA8PFBQQFRQWFhQUFBQYHCggGBolHBQUITEhJSkrLi4uFx8zODMsNygtLisBCgoKDg0NFA8PFCsZFBkrLCwrLC4sKywsKys3NzcsKys3Kyw3LDcrKyssKysrKyssKysrKysrKysrKysrKysrK//AABEIAMIBAwMBIgACEQEDEQH/xAAcAAACAgMBAQAAAAAAAAAAAAAAAQIEAwUGBwj/xAA2EAACAgECBAMGBQMEAwAAAAAAAQIRAwQhBRIxUQZBYQcTInGBkTKhscHwFELRI3Lh8RUWJP/EABYBAQEBAAAAAAAAAAAAAAAAAAABAv/EABcRAQEBAQAAAAAAAAAAAAAAAAARASH/2gAMAwEAAhEDEQA/APGGyMn9BMTYUMQxAACoYDsjYAkEMECBBTsLBITQErJKUb6OvnvfmY4pvoFBEnXlf1fkLYnGvqDigrGFE+XsPkl2YEKEomWOnm+kXvt08yzg0eWSqEJSfZLm/QCkohRmy4ZxdSi4vs4tP7MJR6WqKjAgkiaoi0QKhMcpAANERgkAIcURYAOyVkaCtgtZPeIDEAKmAheQDbEMVgA0JjTAYNibCwhmaVVXX1TMdkorbrsgE3/2JY35k4Jeav8AYy8rbtLyXRbFEIbdOn5mNppvzOv8G+Cc/EJfAuTGpf6mVp0l5pd2eycN9legx05xeZ7N8zpN+qQg+cceB9m+5PHgbklVv9u59X4/DGijHkWmwqPSvdxNTrfZrw7JN5Hh5W+qhOUI9K6dC8SvIvCfsyz6yPPfuYX+KS8/ReZ6Rwb2SaTFXvZSztV5cqbXyZ3XD9JHDCMI/hiqXy8i6SjnNP4M0GN3HTwv1Updu79DY6fQYcW2PFjh/thFfsX3F/MxZdhRpeP+GNLrEve448y/DNKpJ9/U8h8Y+y3Ph5p4P9bHu9qU4r1V7/M9zWSzNHcZo+PNTo5QtSVNdU+v2Kkke7+1LwKpPJqsSbpfFGN3tW/oeMavSU3ezSuu/wAgrWSQRZklXqYmiCUoiAaAiBJ+hEBDEwQDpAAASa2XfcLI2AE2yIh2AAAAOxIBgNmSEe38ZHHGz0T2beBp6yXNli1hT+JyXLdPpH5lzBx/DODZc01CEJSk6VKLe76fQ9f8LeyaMYxlqpczu+SGy9FJnpnC+D4NOksWOMKVWkrfzfUvUKirw3h+PDBQxwjCK6KKSRb5jHkyJGKWUgsPIRlmKUsollAu+8Fh1aZhzRqD70abRalteqtfOgOnjmQZIpo08M7RmjqfUC9HATiVsWqMqy2AZoJpqStPy9DxX2peEHBvLhXwyfxJLdbVS9D2aeX1NJx7EsmKcWruLr7dC0fKWSNNr1rvuupEt8Uw8mScelTmvX8TKRFFB5DtEQABIbYAAIAABpDASQrAAAaBIaQA2CGmhUA0hp/yiBOKrr5Ad37OPD0M+dLJHmit7apev1PoXQ4oYoKEEoxXRI+cfDHiX+mfmnyppqTTTu/8fY9d8LeK/wCqxp2uevjW69LS7F0dw9QjDk1ZrVmbFKbMos5NRZiecwNMhJgZ/emfBkNcmZ4yA2eXLaonp8K8kvsVMKLuKRRknpUyjqtLKO/VGyjMmnfUDnJZnEj/AOScTbavh6e8djRajSNOmBnjxa3uvsyHE9WlC7X12KuPS77ktXpotVJWgPnjxfkUtVnkujm66GjOx9pHC4YdQ/dpqM/iq1+K92ccy6pDATIAAQwFYwGA0m+wEAAkgdDSBRCkOyLQgiQyCZm5dkwIqPmSjBmz4fwbLl2hFtutl6nYcJ9lWuyby5cSu/ibf5UWDgYXffy+Z2Xs94ksOW5dK5XdL4G1tfQ7nQ+xdUveZ2n58sNvo2brQ+yTS4+uTLJ9Xfu1v8lEI3OiyqSTTtNWvkXkkZdD4bWKMYqbaSpWl0+hYlwprpL8iDXZCvORd1Ghmuz+5qtU3H8WxBPnLmnxmt0WTmlRvsEdhgyY8ZnSEmNsqJKRlizFEcQYz2Ys2BPysnAlzBWo1uOk+6WxoVxSLhJvy9NzquIYeaL+R4r4o4xLTLJjfwu6/DaVp73fy+5Uc97UNbizZMbx/iiuWar87OEZY1OocpNt727382V2yNEA2wTAVBQ3L6CTAASG2ICaX8sREAJuQ0yFCsKySry/wR5RABKMEX+GaGWWcYRVtyS+VuijjW56R7KNHGWdTab5b5W+62Xz6sqPV/BfhXFpMUI0pzUac2t27v6HYY8aRR0svI2EGRlKiSFYnIKnYiCkIAnFM1fEtDcX/cvNF/JNolD4kDXHafB7vJ6Pp5V6G+wvYhqOESm7tKnadF7Fw+ursIxRJxRnemXcXu6AgOIOLISAy8wcxh5jHkyAZc2TY8Y9q2C5qSj1i7ffdLp6Wj1PW66k1dHDca4njySlB06Tr5rd/oXDHi89PFKXO48y/t6Oul/M1bL3Fs3Nkk/K3svm6KLZNaIKHF0IAZIiAAMGJAMB3/KAAIkkRAdgKgsDJCdO6v0PRvAHHkskFy0+ZRdetnmyNrwDV+7yxfqr63W/T7lH1DptRuvWjd4ZWjiuFavnw453b5Vfz6M6jhuo5ooiNhJmOciGWQllAz3sSTK8pCeWgLIIxSmQ96EWHIg5leeoRWyatdyi+8pB5DVT1y7mN6z1INo83qDyGsWW/MlGbQFzJM1mq1VFpZjQeJHyJy8ur+gFPimdyTd0u55Z4j4moSfLL4t+kfn+L5uti34h8ZSSlCO/Rp35f5OC1+seV21T+5Vivlnbb7tv7kAsCKAsdiAcmJA2ADAVAAAOgAQMAAAAAAnjnXR0/qQJRA968AZv/lcbvllKv9rpr9WdBpOKrG+p5t7MeOXB4W/wxVX1ddf1/I6PieWna/69RqPQNPxOMls7M2PWI8mXFpxbcW1fa+psNN4pkvxMEenT1KrqRw5rkjhcPiVPzN/wPX89v+eoHQZspUnlZHJmsrrJ3CJ6jK0azNqWTzaorSmmBGWdiWoISh2ZXm6Ira4czLuPK/oaDHqWvMtf17KNzzpmLifD1qMM8ctuaLV9mVNJq1fY2MNR26MI+bvFXB56bLPHO209m02qfqc8z1L2xaFQnHMraybNXspKrdHlzZdaKgBgQInZAYAxoQ6ABEkKgFYDAAsRKwkBEbQgQAA6CgLWg1k8M4zg6lFp9dmd/pvFOPJC5tRqlJNq79F2PNiSYHps9RjmrTNdmkr6nE49ZkXSTVdNzM+Izpbu/NhXWR1D+Z6B4F1lxlunVfRNb/meJf1s5UrddrPVvCD93iTfWUV89rCa9CnqDXarWbUUZay11NZn1i7hmNhk1tBHVWaHNqfUhDVhp0nvxmow6ouYspBcxxscoNGOE0zIsv1AeOVM2GHMa2UjPp59wOR9rEn7vG9kk2m360qo8flGnR7x45hCelyJ+lPZ0zwvM3/d1/c0YwgAEBQAAASTZEAHYCAB2AhgFANkbAAAAGOiI6ABiABocV/yEHQOv5uBb4bKKmr6Wv8Ag9N0eWoKvoeU45107p/Y9E4JrI5McXF7JcrXZlG5nrTX5tQ7FqJFDJk+pFxZyakhj1DKvONEWNtg1fcu4db6nN20ZseoCR1uHVovaeaZyODVmz03EkvMEdJyNEkarFxPbZ2Zoau/QI0PtE1rx4qTVvavqkeSzbbt7vu3bO09ovEFPJCN20m123o4g1oAoAIAAAAAAAYhpAAAAANiG0DCopjoQ0EAAIAoAsAG2IAADY8H4nLBJNbptc0fJr+M1w0wO9jxKE1aa33pmKeWzi1ldJdn1MmPXTj5hXUPNRKOtivP8zlpa2T3swTyt+YWu0WoT6C94cnptdKHm/1/Ul/5PJ1v8tgV1SzvuTx5n3/c5OPEp9/oWcHGZLev0CV3WmUkk+b9jLPVuCk2/JuvPocd/wCzydKtl67v1KOs4zKdpbKuu9u35sCvxjW++yOfcok8mSyIQgBodAIAGwEx2IdAJMAQIBgFAAWNMLEFOgoKAAcRAAAADQCoVDbFYQDYgAAAAAABgAAAAxpCJNgJITAABAwAAoEwoKAABAAMaEgAdiGxAOwCgCskuhDyAABCYwAQIYAJh5DACIwAIQAAAgAAAlB7oAAeRbkAAAGAAIy4UAAQIgAANAAAxIAAbB9QABAAAZAAAr//2Q=="/>
          <p:cNvSpPr>
            <a:spLocks noChangeAspect="1" noChangeArrowheads="1"/>
          </p:cNvSpPr>
          <p:nvPr/>
        </p:nvSpPr>
        <p:spPr bwMode="auto">
          <a:xfrm>
            <a:off x="63500" y="-3841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47110" name="Picture 6" descr="http://www.digas.gr/images/products/200912171217592121586523medical%20cotto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2204864"/>
            <a:ext cx="3810000" cy="2857500"/>
          </a:xfrm>
          <a:prstGeom prst="rect">
            <a:avLst/>
          </a:prstGeom>
          <a:noFill/>
        </p:spPr>
      </p:pic>
      <p:pic>
        <p:nvPicPr>
          <p:cNvPr id="4711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2924944"/>
            <a:ext cx="59122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052736"/>
            <a:ext cx="5903160" cy="4402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00600"/>
          </a:xfrm>
        </p:spPr>
        <p:txBody>
          <a:bodyPr>
            <a:normAutofit/>
          </a:bodyPr>
          <a:lstStyle/>
          <a:p>
            <a:r>
              <a:rPr lang="el-GR" sz="3200" dirty="0" smtClean="0"/>
              <a:t>Επειδή η Γη έχει πολύ μεγάλη μάζα ασκεί μεγάλη ελκτική δύναμη στα διάφορα σώματα που βρίσκονται κοντά της (</a:t>
            </a:r>
            <a:r>
              <a:rPr lang="el-GR" sz="3200" dirty="0" err="1" smtClean="0"/>
              <a:t>Βαρυτική</a:t>
            </a:r>
            <a:r>
              <a:rPr lang="el-GR" sz="3200" dirty="0" smtClean="0"/>
              <a:t> Δύναμη).</a:t>
            </a:r>
          </a:p>
          <a:p>
            <a:pPr>
              <a:lnSpc>
                <a:spcPct val="110000"/>
              </a:lnSpc>
            </a:pPr>
            <a:r>
              <a:rPr lang="el-GR" sz="3200" b="1" dirty="0" smtClean="0"/>
              <a:t>Ορισμός </a:t>
            </a:r>
            <a:r>
              <a:rPr lang="en-US" sz="3200" b="1" dirty="0" smtClean="0"/>
              <a:t>B</a:t>
            </a:r>
            <a:r>
              <a:rPr lang="el-GR" sz="3200" b="1" dirty="0" err="1" smtClean="0"/>
              <a:t>άρους</a:t>
            </a:r>
            <a:r>
              <a:rPr lang="el-GR" sz="3200" b="1" dirty="0" smtClean="0"/>
              <a:t> στη Γη: </a:t>
            </a:r>
            <a:r>
              <a:rPr lang="el-GR" sz="3200" dirty="0" smtClean="0"/>
              <a:t>Η δύναμη με την οποία έλκει η Γη το σώμα. </a:t>
            </a:r>
          </a:p>
          <a:p>
            <a:pPr>
              <a:buNone/>
            </a:pPr>
            <a:r>
              <a:rPr lang="el-GR" sz="3200" dirty="0" smtClean="0"/>
              <a:t>	</a:t>
            </a:r>
            <a:r>
              <a:rPr lang="el-GR" sz="3200" b="1" dirty="0" smtClean="0"/>
              <a:t>Μονάδες:</a:t>
            </a:r>
            <a:r>
              <a:rPr lang="el-GR" sz="3200" dirty="0" smtClean="0"/>
              <a:t> Ν (Νιούτον)</a:t>
            </a:r>
          </a:p>
          <a:p>
            <a:pPr lvl="1">
              <a:buNone/>
            </a:pPr>
            <a:r>
              <a:rPr lang="el-GR" sz="3000" u="sng" dirty="0" smtClean="0"/>
              <a:t>Υπενθύμιση:</a:t>
            </a:r>
            <a:r>
              <a:rPr lang="el-GR" sz="3000" dirty="0" smtClean="0"/>
              <a:t> Μάζα 100 </a:t>
            </a:r>
            <a:r>
              <a:rPr lang="en-US" sz="3000" dirty="0" smtClean="0"/>
              <a:t>g</a:t>
            </a:r>
            <a:r>
              <a:rPr lang="el-GR" sz="3000" dirty="0" smtClean="0"/>
              <a:t> (0,1 Κ</a:t>
            </a:r>
            <a:r>
              <a:rPr lang="en-US" sz="3000" dirty="0" smtClean="0"/>
              <a:t>g)</a:t>
            </a:r>
            <a:endParaRPr lang="el-GR" sz="3000" dirty="0" smtClean="0"/>
          </a:p>
          <a:p>
            <a:pPr lvl="1">
              <a:buNone/>
            </a:pPr>
            <a:r>
              <a:rPr lang="el-GR" sz="3000" dirty="0" smtClean="0"/>
              <a:t>Δέχεται από τη Γη δύναμη ίση με</a:t>
            </a:r>
            <a:r>
              <a:rPr lang="en-US" sz="3000" dirty="0" smtClean="0"/>
              <a:t> 1 N</a:t>
            </a:r>
            <a:r>
              <a:rPr lang="el-GR" sz="3000" dirty="0" smtClean="0"/>
              <a:t>.</a:t>
            </a:r>
            <a:endParaRPr lang="en-US" sz="3000" dirty="0" smtClean="0"/>
          </a:p>
          <a:p>
            <a:pPr lvl="1" algn="ctr">
              <a:buNone/>
            </a:pPr>
            <a:r>
              <a:rPr lang="el-GR" sz="3000" b="1" dirty="0" smtClean="0"/>
              <a:t>Βάρος </a:t>
            </a:r>
            <a:r>
              <a:rPr lang="el-GR" sz="3000" b="1" dirty="0" smtClean="0">
                <a:latin typeface="Arial Unicode MS"/>
                <a:ea typeface="Arial Unicode MS"/>
                <a:cs typeface="Arial Unicode MS"/>
              </a:rPr>
              <a:t>≈</a:t>
            </a:r>
            <a:r>
              <a:rPr lang="el-GR" sz="3000" b="1" dirty="0" smtClean="0"/>
              <a:t> Μάζα </a:t>
            </a:r>
            <a:r>
              <a:rPr lang="el-GR" sz="3000" b="1" baseline="30000" dirty="0" smtClean="0"/>
              <a:t>.</a:t>
            </a:r>
            <a:r>
              <a:rPr lang="el-GR" sz="3000" b="1" dirty="0" smtClean="0"/>
              <a:t> 10</a:t>
            </a:r>
          </a:p>
          <a:p>
            <a:endParaRPr lang="el-GR" sz="3200" dirty="0" smtClean="0"/>
          </a:p>
          <a:p>
            <a:endParaRPr lang="el-GR" dirty="0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Το Βάρος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l-GR" dirty="0" smtClean="0"/>
          </a:p>
          <a:p>
            <a:r>
              <a:rPr lang="el-GR" dirty="0" smtClean="0"/>
              <a:t>Στην καθημερινότητα συχνά μπερδεύουμε συχνά τη μάζα με το βάρος. </a:t>
            </a:r>
          </a:p>
          <a:p>
            <a:pPr>
              <a:buNone/>
            </a:pPr>
            <a:r>
              <a:rPr lang="el-GR" dirty="0" smtClean="0"/>
              <a:t>	π.χ.</a:t>
            </a:r>
          </a:p>
          <a:p>
            <a:r>
              <a:rPr lang="el-GR" dirty="0" smtClean="0"/>
              <a:t>Το βάρος μου είναι 60 κιλά (</a:t>
            </a:r>
            <a:r>
              <a:rPr lang="en-US" dirty="0" smtClean="0"/>
              <a:t>Kg)</a:t>
            </a:r>
            <a:endParaRPr lang="el-GR" dirty="0" smtClean="0"/>
          </a:p>
          <a:p>
            <a:r>
              <a:rPr lang="el-GR" dirty="0" smtClean="0"/>
              <a:t>Πιο εύκολα σπρώχνεις ένα μικρό αυτοκίνητο απ’ ότι ένα φορτηγό γιατί το φορτηγό είναι πολύ πιο βαρύ.</a:t>
            </a:r>
          </a:p>
          <a:p>
            <a:endParaRPr lang="el-GR" dirty="0" smtClean="0"/>
          </a:p>
          <a:p>
            <a:r>
              <a:rPr lang="el-GR" dirty="0" smtClean="0"/>
              <a:t>Ας δούμε τις βασικές διαφορές Μάζας και Βάρους</a:t>
            </a:r>
            <a:endParaRPr lang="el-GR" dirty="0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Άλλο Μάζα και άλλο Βάρος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048672"/>
          </a:xfrm>
        </p:spPr>
        <p:txBody>
          <a:bodyPr>
            <a:normAutofit/>
          </a:bodyPr>
          <a:lstStyle/>
          <a:p>
            <a:r>
              <a:rPr lang="el-GR" dirty="0" smtClean="0"/>
              <a:t>Με τις φυσικές επιστήμες μπορούμε να μετρήσουμε πολλά μεγέθη π.χ.</a:t>
            </a:r>
          </a:p>
          <a:p>
            <a:r>
              <a:rPr lang="el-GR" dirty="0" smtClean="0"/>
              <a:t>Μήκος </a:t>
            </a:r>
          </a:p>
          <a:p>
            <a:r>
              <a:rPr lang="el-GR" dirty="0" smtClean="0"/>
              <a:t>Επιφάνεια</a:t>
            </a:r>
          </a:p>
          <a:p>
            <a:r>
              <a:rPr lang="el-GR" dirty="0" smtClean="0"/>
              <a:t>Όγκος</a:t>
            </a:r>
          </a:p>
          <a:p>
            <a:r>
              <a:rPr lang="el-GR" dirty="0" smtClean="0"/>
              <a:t>Χρόνος</a:t>
            </a:r>
          </a:p>
          <a:p>
            <a:r>
              <a:rPr lang="el-GR" dirty="0" smtClean="0"/>
              <a:t>Μάζα</a:t>
            </a:r>
          </a:p>
          <a:p>
            <a:r>
              <a:rPr lang="el-GR" dirty="0" smtClean="0"/>
              <a:t>Βάρος</a:t>
            </a:r>
          </a:p>
          <a:p>
            <a:r>
              <a:rPr lang="el-GR" dirty="0" smtClean="0"/>
              <a:t>Πυκνότητα</a:t>
            </a:r>
          </a:p>
          <a:p>
            <a:r>
              <a:rPr lang="el-GR" dirty="0" smtClean="0"/>
              <a:t>Ταχύτητα</a:t>
            </a:r>
          </a:p>
          <a:p>
            <a:r>
              <a:rPr lang="el-GR" dirty="0" smtClean="0"/>
              <a:t>Δύναμη</a:t>
            </a:r>
          </a:p>
          <a:p>
            <a:r>
              <a:rPr lang="el-GR" dirty="0" smtClean="0"/>
              <a:t>Ηλεκτρικό Φορτίο</a:t>
            </a:r>
          </a:p>
          <a:p>
            <a:r>
              <a:rPr lang="el-GR" dirty="0" smtClean="0"/>
              <a:t>Ένταση φωτός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12776"/>
            <a:ext cx="7992888" cy="471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Ορθογώνιο"/>
          <p:cNvSpPr/>
          <p:nvPr/>
        </p:nvSpPr>
        <p:spPr>
          <a:xfrm>
            <a:off x="539552" y="404664"/>
            <a:ext cx="79928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             Kg </a:t>
            </a:r>
            <a:r>
              <a:rPr lang="el-GR" sz="2800" b="1" dirty="0" smtClean="0"/>
              <a:t>                              Ν</a:t>
            </a:r>
            <a:endParaRPr lang="en-US" sz="2800" b="1" dirty="0" smtClean="0"/>
          </a:p>
          <a:p>
            <a:r>
              <a:rPr lang="el-GR" sz="2800" b="1" dirty="0" smtClean="0"/>
              <a:t>Με ζυγό </a:t>
            </a:r>
            <a:r>
              <a:rPr lang="el-GR" sz="2800" b="1" dirty="0" err="1" smtClean="0"/>
              <a:t>ισσοροπίας</a:t>
            </a:r>
            <a:r>
              <a:rPr lang="el-GR" sz="2800" b="1" dirty="0" smtClean="0"/>
              <a:t>    Με δυναμόμετρο</a:t>
            </a:r>
            <a:r>
              <a:rPr lang="el-GR" sz="2800" dirty="0" smtClean="0"/>
              <a:t> </a:t>
            </a:r>
            <a:endParaRPr lang="el-G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Συζήτησε με τους συμμαθητές σου για τον τρόπο μέτρησης ή υπολογισμού της</a:t>
            </a:r>
          </a:p>
          <a:p>
            <a:pPr>
              <a:buNone/>
            </a:pPr>
            <a:r>
              <a:rPr lang="el-GR" dirty="0" smtClean="0"/>
              <a:t>	μάζας και του βάρους. </a:t>
            </a:r>
          </a:p>
          <a:p>
            <a:pPr>
              <a:buNone/>
            </a:pPr>
            <a:endParaRPr lang="el-GR" dirty="0" smtClean="0"/>
          </a:p>
          <a:p>
            <a:r>
              <a:rPr lang="el-GR" dirty="0" smtClean="0"/>
              <a:t>Γράψε τις υποθέσεις σου.</a:t>
            </a:r>
            <a:endParaRPr lang="el-GR" dirty="0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Υπόθεση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980728"/>
            <a:ext cx="2731821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AutoShape 4" descr="data:image/jpeg;base64,/9j/4AAQSkZJRgABAQAAAQABAAD/2wCEAAkGBwgHBgkIBwgKCgkLDRYPDQwMDRsUFRAWIB0iIiAdHx8kKDQsJCYxJx8fLT0tMTU3Ojo6Iys/RD84QzQ5OjcBCgoKDQwNGg8PGjclHyU3Nzc3Nzc3Nzc3Nzc3Nzc3Nzc3Nzc3Nzc3Nzc3Nzc3Nzc3Nzc3Nzc3Nzc3Nzc3Nzc3N//AABEIAVEAOgMBIgACEQEDEQH/xAAcAAEAAwADAQEAAAAAAAAAAAAABQYHAQMEAgj/xABBEAABAwMBBAUJBAgHAQAAAAABAAIDBAURIQYSEzEHIkFRYRUycXOBkaGxshQjNEIkNVJTY3KCwRYzQ6LR4fEl/8QAGgEBAQADAQEAAAAAAAAAAAAAAAECAwQFBv/EACMRAQACAgICAwADAQAAAAAAAAABAgMEETESITIzQRMiUQX/2gAMAwEAAhEDEQA/ANvTKKtXJ9TeL4+0w1ElPSwRh9Q+I4e8nk0HsQTFddqCgaXVdXDEBz3njKimbW0lQ/doKStqgATvxwnd95XootlrPRuD20bZZf3s5Mjj7SphrGsbhgDR3AIvpCR7V21xDajj0zj+WohLce06KTpbhR1bc01RHIPBwXofGyQEPa1w7nDKi6rZ+3TEyR07YJubZYeoQfZzQS2UUXs9UvqKAcQ5dG4sJPgpREFXtnxvXy9SnmZWt9wVhUBs7+tLz68fJFjpPoiIgiLhxwCgg9kjmkqj3VUg+KnVA7Ia26Z3Y6pkI96nkWRV/Z3S7Xofxxj3KwKAsnVvl5b/ABWn/aEWOk+uMgdoUTtLUSU9vBjcQ58gboq+JJM5Ln48SVhN4ieGVcc2hdg4HQL5m0ikPaGn5KqWiok8pwsMjg0kg55HRWeseGUc7s+bGT8Fa25Y2r4yidjB/wDBicebnud7yp1Q+yTNzZ+jHezPvUwsknsWf364VlDV7RG3F4qWCGRu43eODgHRaAqrQgDb+6NIyHUcbsd+uFJZ47eNueOWQ3Tay71YEVZcZS1pyGg7uD7FE+VJi5plrZiM6niOXftNAxm0Fw6un2lwAxoAvigoonzRuki0ytNo9vo8NpnHzFYh3wXqopwySnuEkb2vJH3hzg8le9kb/eK+1Xp1zqJZYI6IuifIwYz4HtVEu0bW1+AxoG6MYGFoOzZ3ejir3ecj2MHt3QsqOXftxjjmvbQrAzh2ajZjGIm/JSC6aJu5RwMH5WNHwXctrw57FA3KhrKe8i7W2Bk73Q8GSNz9ztyDlTyYROX5r2n43+Ia4TNDJOOd5oOgK+rfK9rmtLd4Z716NuRjamvx+9B9uF4bfkyNb4habPqdb3hh7bjK01rN9mQ3GneFf9jrbVXu3RxtdFSWuKoa98cZLnylvLXsCz66sDZg4DmQAtX6KAP8OO8JNPcrjcP/AEfriV1AxjC5RFteIIURBjO1Oxt4ul1rLjSwMdTvf1et1nYGCcKjU1dBSyb7mSO3TyAX6JoRmjd6X/Mr861cYaZOXnnX2rXaIh7ehlyZKzX/ABYbRbKra+WXyVGI/s26X8Y4Gq1Po7oJ7Xa6mhqtzjQzYduHI5BU7oVG5JdsHORGc+9aRZB+kXD14+kLKscOLbzZLT4W/EqiIsnCIiIIeke2Ogke84a3iE+8rG5Njdog6Q+R5MOcSCHtPb3ZWx0sQnt8kJ5SF7fiV6oJOLGHEEO/M3kQVjMcujBsWwc+P6ofR1Q3e21VU670RgbK1kbZHNDXEjkMDn6Vd7LpUXD14+kLveN7DTgka4J5Los/4m4evH0hWGvJfzmbSlERFWsREQQtPpbZj4S/3WX7NyGWqrRKXuBjI3ieWvatRpv1dNgZ/wAzT2lZRsvk19aMDIZy/q9CtVWekgFLeoJacyCQlrHOEjuXaNQrrZ/xNx9ePpCpuHi+QDeON5uRu/8AYVys/wCLuWOXGH0hY/rKUoiIqwEREEJDpbJyOzi/MrJdnnPbVV7mj/TcezvWt0zd+3zNbneJkA9OSsuobXX22tqWVVNOx88ZEbRHvF2vcOStfSwnaOQy3ale9+6cs0JP/ivVo/F3L1w+kKg21k4u1OJaKqDQW9d8TmtGPaPkr9aPxty9cPkFP1lZKIiIwEKIgiLY4GnONeu84x4r7oYeBFvuyZ5OtI7tJPZ6Avi3/hncsb7x8VRtpNuKy2XOSgonQhkIA4jmbxPpWMy3YcN81vGvbQzJh2452SdQMrzWY/pdw8ZAfgofYyuqL1bvKta+N078xNbG3da1oOc47ypm0DFdcR/Fb9IVhhas0maylURFWAnoREFMuO0Mtka0eR6yrieZHCSnwQDnkR2LJNo71S3W8S1tPTS07HkAxuwcd5K3OgM/2ebVu4ZJN3PtX56bT79RICASZH/MrCYenoT/AGmYhftiNsae225tBFbK2rka9z8wNGgOOfuWjbN1D6p9bPLBJTue9p4cmCWjdGM4Wd9DzDFcblgAHhAHHLmtLtB/Trjn9436QrVz7fH8k+kqiIsnIIiIIG3xPEVQ7inDpJcNH5eawCNu9VEb+DxHan0lb5RMp2sq3cQ7xllLxnGOawKIxiqdvEgcR3b4lYS9LQ+VmgdEQIr7iA8H7ofUVpNo/HXH1jfpCzXohawV9x3XEjhj6lpVn/HXH1jfpCtemjc+6UqiIsnIJ7EQoK7Qy07o6vdhdvcWUP0zk5PYsDa4CoflhwJHaEctVvlvlmdDU5hDQJJQDyzqe1YI1rjNJ/O7Xn2rF6Wh8rL50SSR+U7i0gtHCGNPFaXZjmtuHrG/Ss06JHP8pV+WZHBHL0rSrNrXXA8vvG6f0qw59v7ZS6IirlEKIUFfoRV8Gq3nN3OJLucj2lYE9rjI/keu75rfKCLqVZbUOyZJeqDy5rCGgCocC4+c75qPS0flK79Egk8p1w6uOCOfpWl2fIuFxB/bZ9IWbdE7D5UrdyQgcHX3rSLNpX3EE56zPpSHPtfZKXREVcoiIUFbohSGOtJJJ4su9vA4zkrCwY2zu5aPdqO3Vb3RcJhqGsi1M0mTjvJWDVDg+pk6uPvHdniVHo6PylduikQOu1Zvc+Fpns17FpNlINfccZ85nP8AlWddFD2srrgAznCNceK0OzSRuud0ZG7JjewOHd1Uho244ySmURFXKLg8lyoraaumttkqquncBJG3LSRnCStazaYiEJLtBZbfU1MFbXcOobK8lhB0ydOxZDFScSqdqS1xcQWu7yvbcq19bVy1FUGySyHLidPgvLFUBsjWtY0DOvgtUzM9PoNbUrijme1m2DrKSx1tW651BhZJGGsIBOdfBaLszVUddUXCst7g+OV7euBjeIbhY+6QOEpc0HddhvuVk2Bu9ZFfKa3xvDKeZxMjN3OdO/sStp59ubb1fKJyR21xERbXji8d4t0d0t8tHM5zWSjBLea9iIsTMTzCkSdHFrLXONRU6D9of8LGZ60xVEjRC07kjmjU64OP7L9J3GspqGjknq52QxAHL3uwF+cGxMfVvlIy10j3N8QXHVT1D0dXLlvMx5Ld0eW2HaWsrIaxpiZHG2QCM65zjVaJatirbbLhFXQSTumiyWhztNRhVPojh3LrXv0w6Fo0PjyWp+KcQ0bGbJ5TWbCIirkERfMm8Y3BmjiDj0oKbHRxbV7SVNZVDjW62uMEETtWPl/M4jtwsvkt1fTV00U1tqsCRzdISca/Ja70fRBlhcCOsaiRz/ElxVleWtaS4gNGpJUmOXRhz2xT6Y/0emsotqmU5jexk4y5jmkHAHP+y2IclU9lozdLxcdoJMljnfZ6XPZG3mR6SrYq15L+dvIRERrEREEJs1BLSSXKnfE5kbatzoiRo5p10Xm26rpYLZHQ0hP2u4P4EYHMA+cVYzyz3KoWg+X9r6q5OBNJbgaem7i/8xRVltFDHbbbT0cQ6sMYb6T2letcDlywuUQREQEREELtddfJNknliP6RJ91A3ve7QLu2atbbPZqakHntbmQ/tPPMqCuDTe9uqajdrS2uMTyDvkPmhXEckJEXTV1EdLTyzzO3Y4mFzj3ALz2W5xXe3RV0EcscUoy0Stwcd6D3IiICFEQVvZykkg2gv80o60tQ3Gupbu5HwKsg7lX75QVcNcy7WtpllawNlpw7d4gHIgnTI+S8L9tX4MNNYrnJWcuE6HdaD4uKL2+9t531jqPZ+ld97Xv+9I/LEPOJVnp4I6aCOCFobHG0NaB2AKvbN2it+3TXu9bgr52hjIWHLYGdwPerKgIiIguHckRBxJyPoXH5/eiIsDPOK+0REEREH//Z"/>
          <p:cNvSpPr>
            <a:spLocks noChangeAspect="1" noChangeArrowheads="1"/>
          </p:cNvSpPr>
          <p:nvPr/>
        </p:nvSpPr>
        <p:spPr bwMode="auto">
          <a:xfrm>
            <a:off x="63500" y="-3841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20486" name="Picture 6" descr="http://www.why.gr/MediaFolder/7FA873FEEF832F6C9564A61F7F9DAAD1/1758_L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0"/>
            <a:ext cx="1152128" cy="6658622"/>
          </a:xfrm>
          <a:prstGeom prst="rect">
            <a:avLst/>
          </a:prstGeom>
          <a:noFill/>
        </p:spPr>
      </p:pic>
      <p:sp>
        <p:nvSpPr>
          <p:cNvPr id="20488" name="AutoShape 8" descr="data:image/jpeg;base64,/9j/4AAQSkZJRgABAQAAAQABAAD/2wCEAAkGBhAQEBQUEhQWFRUUFBUVFhIVEhcUFxUVFBUVFBQXFxUXHCoeFxkjGRQUHy8gJCgpLSwsFR4xNTAqNSYrLCkBCQoKDgwOGA8PGC4dHxwpLCksLSw1KSwsKSkpLCwpKSkpLyotLCksLC8sLCwqKSwtNSkpLCwsKSksKSwpKSwsLP/AABEIAL0BCwMBIgACEQEDEQH/xAAbAAEAAgMBAQAAAAAAAAAAAAAAAwUCBAYHAf/EAEMQAAIBAgMECAIIBAUCBwAAAAECAAMRBCExBQYSURMiQWFxgZGhMlIHM0JikrHB0SNDouFTcoKT8LLSFBUkY3Oz8f/EABkBAQEBAQEBAAAAAAAAAAAAAAABAgMEBf/EACgRAQEAAgEDAQcFAAAAAAAAAAABAhEDEjFBIRMyUWFxofAEFCKRwf/aAAwDAQACEQMRAD8A9xiIgIiICIiAiIgIiICInwmB9iV9Xa6/YHF97RfI/a8su+QnH1D228B+8C2iVIxb/MfaSLjX7j4j9oFlE0l2ge1fQ/pJlxqHmPEftAniYrUB0IPgZlAREQEREBERAREQEREBERAREQEREBERAREQEREBEixGJSmvE5AH5nkBqT3CU+J2u75JdF5/bP8A2j38IFnitopTy1b5Rr58h/zOVdeu1X49PkHw+fzefoJroAJIIEgmQEwBmQMDMTK8j4p8LQJC8xNSRM0jZoErVYGPddGP5/nNZmkTNAs124w1APtJk2/T+0CPcfv7ShdpA7QOwpbSoto6+BNj6GbM8/dp8p42onwMy+DEe0D0GJxNLenEJqQ3+Zf1W03qO/C/zKZ8UYH2NvzgdREqMPvXhH+3wnk4K++nvLOjiEcXRlYc1II9oEkREBERAREQEREBERARE0do7YpUMmN2OlNc2Pf3DvNoG9KfHbwKOrSsx+Y/APT4vLLvlNjtq1a/xdVf8NTl/qP2vy7prrA2mqMzcTEs3M9g5AaAeEzVpAhkqwJlMlBkIkimBIDPt5gDPt4GV58JnyIHwzBpmZiYERkTSZpE0CB5C8neQvA13kLTYYSFhA13kDibLiQOIGuwmAJBuCQeYNj6iSsJG0Ddw+8mLp/DVYjk1n/6rmWmF+kOqv1tNXHNSUPobg+05lpC4geo7F3ow+L6qNZwLmk+TW5jsYd4J1lvPA8SK71FOFuKtFhUFUaUyueZ7QcwR2gkdtp7ns3F9NRpVLW6Smj25cahre8DZiIgIiICIiBzm/G8bYOgvRi9Sq4pobX4BYs7kdtlB8yL5TnsMwOd7k5libknmScyZ0e82M6GthX4eKxrC3jTufYGc1iduYGqeKm4ov2o4IW/iMh+UDdWZhZpUsQ9r8PGvzUyKg/pz9pNR2jTY24s+Wh9Dn7QNtRJVEjRgZKsDMTMTATMQMhMp8E+wERefCYAmYMZ9JmBMDFjImmbSNoETSJpM0haBEwkTCSsZA7QInkDyV2kDGBG0jYSQyGvWCC58h2k8gIGFQgC50mutI1VLFuioL8VU5Fu5B2yWtRVAKmJ0OaYcHrNyLchKvG4ypXYF9BklNfhXlYdp74EuJ2t1DToL0VH+up3sezwnsW7qkYPDgixFCkCOVkWcPuVutQdg+IYFgerQOni3zf5fXkPSYCIiAiIgIiRV63DpqfaBo7cwSVlCn41JZD8pKlbnusTlPH9t7o42i7E0mdb/HTHSD0HWHmJ7DeFexkHgSYhkN1JVhyJUj0zllS3rxIFnZao5VUD++vvPT95Ni0ax4npq1+0qL+us47GbjUW+AsnnxD0OfvG1aWF3spfaSpT76T8S/7dS495c4PeRW+CvTb7tQGi3qbpOUx+6laloysPwn0P7ynqK6fEpHl+su0etJtkgXemwHzAca/iS/6Tcwu1aVT4WB8Df8tJ4/hNpVKZvTdkP3WI/KWSb01T9YtOt3ugDeTpYwPWVcHQzKebYXe2mNTWonxFdPRrMPIy8wO9Bb4KlKr3B+if8FXXyMDrZ8MpxvGq/Wo9PvZSB+IXX3m9R2lTcXVgRzBuPUZQNgyMwXkbPAMZGzT41SQvUgfWaQu8+PUkDPAyd5A7QzSJmgfGMjM+s0joUXrkinko+KqclUeMDB6pLBKY4nOij9eUixGIp4UnMVcRz1Sl3Dm0+Y7ayUlNLDduT1z8b8+H5VlfsvZFSu1kUnm3YPE84EFqlZ7m7O2pOv8AYS/2dsoU8zm3Pl4fvLvZm6gpjrHPttmfWWq7PpJ2XtnmeUzVUlHCOdFPkJ12wcXUI4Kl7gXBOpGmfhlKU4phoSO6b2wqhNc3N/4bf9SRB0URE0hERA+E2ldWrak5Dv7BMsVihmSbKM/TtM8m3q3qq4yo1KhxGkt+qgJLgWBZrfZuR3ZzeGFzuoluna47fvA0jY1eIj5FL+4ynzD79YCp/PC//IGp+7C3vPH2Myo0HfJFZra8Klrek9X7bHXdz9pXt9LG06o6jq4+6wYexmviMPfsnnY+jqvZWFSktQgHgLkMvF8I4gMzp+5n1tm7aww6jVSOYcVxbuDcWXlOHscb2yjfVfgtd7McuGUBQDVf4V1y7WI5TkKm366G1Wkja6AqcvizUkZeE38RvhiLhcXh6NQjTpKRpuPA9npMU2vs5z16VeiSLEpUFZAOVqhvbsyWdMeKSfyx2zct9qrP/NcJU+NGpntIswHmLH2hcHRf6qshJ0UnhP4WsZaY/ZVDFKBQxdAtlZaqGk5sLW4mz5aDs8b0mP3Lx1LM0S6/NTIqA+AHW9pm8WF7XX5816qlr7Pqpqpmm6cxaQYR8SlxTLrw5FL2tlfOm3d3TfpbYqlRxpTq52IHUqXOQuBl/TMXhynb1XqjPBbYxNH6uq6j5eK6/hOUsaW9TXvVo03Pzpei/wCJMvaVy4vCv8QekSAest1N+RXP2ky7H4xek6uPukN62zHmJzss7xru6HB720jpVq0zyrIKq/7iWaXuE21UcdUJVHOjUVz/ALbWaecvgai6r6ZyPjt3EeRkHqI21SJsx4G+WoDTP9Vh7zY4wRe+XPs9dJ5pQ3oxSC3SF1+SoBUX0a83MNvXRv16Jpn58PUNM/ga6wO8IEiac7T26rKTTxKmw+DEUuBvx09ZRbU+kpsO/A9JGPDxXpuxFjcfaPcYHcuZrVawH7ds+YrD10oGrUfCJdbqvTu7G4vYgZe5nN4HfRgQeBSb/Ll6f/sDqE2eSnS4g9FRGg+0/cB2yq2rt01R0dMdHSGlMdve5+0ZqbW2xWxTgub5AKo0F+Ql9uzuvxHjqjIaJ2E9/OBrbB3XavZ6l1p/1P4ch3+k7rC4VKShUUKo0AkirafGaRRmmpjqtlt2t+Q/v+Unv2nQayrxVUsSf+d0gzJlhsE/xx/kb81laTpN/YZ/jr3hvyv+kDqYiJpCa+LfK3ObE1663v3W/KB5r9JG8pT/ANNTNiwvUPcdF85xuzt48Rh0KU2Cggg2UA59vELEnsuSbA5WnW7+bnYirXNeivSBgOJAespHaAfiHhnOCq0GRuFlKsNVYFSPEHOe/hmNw045b2udq7xvjOFXVEBdSSoOWq9UE9UdYkjtJzOk6vZhsop0adgNAB7km1zzM47dnZC4rErTdgqfE1zYkC3VXvN/S57J63WJpqFp0zw8IAKcIK9g4VPIfprOXPZNYxrD4vtLZ69GquAxAz8dZwm9W3OiRxQPDw5qgqBOIg2LE3+rWxGoBN850m0cfU4eiDsWcEsSgRkS5HZ9ptB4EyqxOwqFT40+zwGxK8SZngex665nI3GZ5zytWtXY+JxtWgDW6pJI6Gqoq5DIEki4vIMXsai31mET/NQc0v6dCfKX1pGxlmVnZjbi8Tuthj8FZ6Z+WvTv/WmQ9JBR2HtDDZ4diVzzoVbr5plf0M7WooORz7jNN9mU73W6Hmh4T7TrOfLtfU9HKvvdiBZMVRp1gOytS4H7iCAAPwwmI2XV1Wthjkcv41I62FjdrC5NgBrOprYeqRYstVfkrIGHrrOdOEwGIZgoCsMicPWWoB40yTYTU5ML419BpYjc2pVu2Gr0sQAMkV+F1HYoVibeZEp62y6tBrVadRG+ybcPW7Ovp6GXNbdNr3oVUcg3AN6VQHuvkT33ExG8O0MKejqEtl9XXHSAg/eJ4iPBrTtLvtZfsNaltbE024eMVAMuGqLkkWBAOupt8XYZv0tu0H6takUN7XXrrcZHLXXlefE2rgKwtVw5oH5qBumoJJpHIZgdhlrsDd7CvWFRMQlVV6yUeHgZSe0oxv36DO3Kcs8cNbymvz+mpb4H3TpuciVv2j9jNXGbh1V+BlbuN1P6idu2GktN8rH1nj26PLH2Fiad+Kk48BxD1W4lPi6DcYBU9mqkT3BVXmJIpUdo9ZdmnnW18FUaiiojt1RkqM3sJpbP3PxZsXToxlm5AJ8FHW9QJ6i+LUaZzUqMWNzGzSu2TsNVIAzY5cR7OduU7GlSCqANBNHZGHtdvIfrN92gGaR6x+XOa1bEXyGn5wPmKr3yGg9zzmi0lYyFzIqW+Qm/sA3xA7lY/kP1lO1S2pnT7ubNZAajixYWUHULqSfGwy7pYi7iImkJU4zGmnUbll+QltKDb54agvoy694Jv7ESUfRtVGMjxmEw+IW1VEcfeUG3gdR5Shqa/tC12HbJvS6au0/ozw1TOi7Uj8p/iJ7ni95Q192tq4POi7so/wAGoWFu+kdfQzsaW0mEsKG01OuU7TnynpfX6s3CPNKe/GLptw10SoRkQ9Po6nmVtb0llht+cK31lOpSPNSKij8m9p3uKwNHELaoiVByZQ1vC+k5naX0Z4V86ZekeQPGvo2foZvr4su80xcaww+1cNWt0demxOik8Dfhaxk1Skw1B/53zkdo/RtjKd+DgrD7rcLeavl6Eyl/8ZjcGeEtVonQKwIU25K44T5Ca9hjl7mTO9d49DImJE5HC7+1R9bTSp3i9Nva4PoJZDevC1kZeOpQZgVDMoPCSLBlYXGXeOycsuHOeBqbb2h/4k1cPSq9GtMA4mvbJU+1TV72D21PYD420dk7vU62JWuKapQoALh+GxNa2lVmGq8gZ92fuY7U1pHEU62FD9IwprZqhvcCowJ4hfPvtLLa20K6VqdDDIASNWQlRpa+nVC8Ry1NhcZzk0tsTSpcLNUsFUEs3aAORGd5yWI2fXx1Q1nIpI3wBgS3APh4UGo1NyQCSbGWG19q06mJp4diOhSovTt9kvfqqx0C8Qsb9/KXVAuCSUYsdbKb3y5DTK2WVu6dpbxTevWvV+l4MeW3qupPu5Ztz7i1OqSx0DUwoY9g4g54SfCc0G/fvE9Axe1QtQJTKvXdlREDBgjmyh6jDK41sM7627ccJudhuAdXpOzjd6ilu9VpsoUcr3PfPXwdec/k5fqpxYZ6476f65nZ+9+LoZLULr8tX+IPU9YeRnS7P+kii2VemyffTrr5r8Q8BxTnd5th06DI1O4V+McBN+FqfATZjmVIqKc8xnmZFQ3QxbgHo+AHMGo607/6XIb2ky4sL3mnCZXw9NwG0aGIF6NRXtqFbMeK6r5ibRozx3GbIr4ZlLqUJuUdWBvbIlXQ2v4G4na7jb0VajjD12Lkg9HUPxXAuVY/ayBsdcu2ebPg1Ny7dJnvu6zoZktKbfRT6EtPM6NuiOFAJhUqga+nbNepiz2ZSAmVEtWuW8OUjJmN58JkV8YzOhsyvWBNNRb5nPCvkbEnyEstjbH6Qh3HUGg+b+35zpZdJtzezd0bMGrsHIz4FHV99fSdJETSEREBNTaWz1rpwk2OqtyP6jum3EDzraWFq4ZiKikD/EW5QjQXP2fA2kdPEgjsM73aWzumXI8LWte1wQewjtE4nGbkYkEmmFv9x7D8LACZsVgHEyihuztEA8SIbdgqAMfAae81qrtSPDUVqZ5OCAfA6N5XkVu08Qy6GbtHbDDXOVS1pkHEC/p7SRtcpI6JUFjZgfskAg+RnPXmaViNDG0Y7S+j7A1b/wALoz81I8Fv9Oa+05faP0V1Bc0KytyWopU/jW4PoJ2lLajjvm3T2qp+ITtjzZ4+WbhK8cxe62Pwx4jRqC38ykePLxpkkDxtMaW9+LVSvSX7LsoLL4Hn43ntqOjaGam0Ng0K/wBbSp1ORZASPBtROv7iX3sds9Gu1eIYHbNWh8JBBNyrKGBJte5+LPhGhGknp47DOnDUWomZP8JuqBdjbo2PD2jsGY1APV9B2h9F+Df6s1KR5BuNfR7n0InN476LcWmdJ6dUcs6beQNx/VO85ePLzpjpsc/svA13PSUNabgrmOK62YWGhOmXboL5zom3vamLVKFRHPYr8KE/d4lJAvfLrW0vObxmwMXhzepRqJbPjCkgW7eNLges1q206lRArPxKDxC9jna1ydTlznWW95WbJ5dtu9iDiCcQ4XiVjTpIMxSAAd2F9ajF16xzyNrZW6A1U8L63zz8dT/ecBs3bFFCi0y1G4HSFv4iOVFlNtFYkk8VlAGWWp2NqYvGCmaiVqbU7Z1KNlbULa9yynrLkGvn4zWGcw8erGWFy8tzfTaacC0Rm4qCow+QBGUA8mbivbUBVvIvo+2c1XFip9ijdifvMCqr7k+U5XDUHquqICzu1gO0k/8AL3ntm72xEwmHWkuZ1dvmc/Ef0HcBPPz59M+ddsMfssuGa+JbOw7JtA8I4uWnjK5mnz3YvBM+Xk+EwNSqbIPFjkB5yKgl3svYN7NVHgn/AHftN/Z2x0pZ/E3zHs8B2SwmtJsAiIlQiIgIiICIiAiIgJhVpKwIYBgdQRcHxBmcQKLF7m4Z80DUj/7Zsv4DdR5ASmxW6eKp/AUrDu/hv6Hq/wBU7aJNLt5nVqNTNqitTOlnUrfwJybyki1r989GqU1YEMAQdQRcHyMpcXudhXzVTSPOk3CPwG6+0mjblQ4mV5Y4rc3EJ9XUSoOTgo1vEXBPpKjFUa1H62k6AfatxL+NbgesitgORJ6W0HXtlbRxisLqwPneTCpAuKW2PmE2kxFJu205/iE+ho2jo+g+Ugyq2juzha31tCmx+bgAb8Qz95r08Wy6GblHbTDXOWXXY05fHfRZg2+rapSPLi6RfMP1veVK/RG/FniVtfsoG/8A9k9HXaVJtRaDiKXOdpz5zyz0RSbvbnYbBZoC9Qixqvm1uQAyUeE6AULC7ZCRnaiKOqufMzRr4xnOZnK5W3dakS4rEXyGk0mqgC5NpneRbP2acTW4RkozZuS93eez+0yqx2Hs84huIgimpzOnGeQ7uZ8vDradIKAFAAGgExoUFRQqiyqLADlJJqMkREoREQEREBERAREQEREBERAREQEREBERA0MbsLDVs6lJCfmtwt+NbH3lPidxqf8AKqun3WtUUetm/qnTxJocJid2MZT0VKo+43C34XsPcysr1TSNqqvT7OupUHwJyPlPTp8ZQRYi4PYc5NLt5slcHQ3mfSTsMVung6n8oKedO9PPn1bA+cqsRuKR9VXYd1RQ/lxLa3oZNG1MHEyDiVm0MTUw1Z6VRLlLXZM1IYBgRextnbTUGRrt2n23HipkVddIJj0sql20h0DHwUzdwiVapAC8PEwW7a5m2SjXn2QNkXYgDMk2AHaTOz2PswYekF+0c2PNj+g0mGzNh0qGYuz/ADtr4AaKPD3ljNyIRESoREQEREBERAREQEREBERAREQEREBERAREQEREBERAREQKzbG71HE2LXV1FhUXW2tj2ML9h79JSPuZUGjU272Uqfa866JNDlaO6dTQmmveAWPvaXWzdi06OebN8x7PAdksIjQREShERAREQEREBERAREQP/9k="/>
          <p:cNvSpPr>
            <a:spLocks noChangeAspect="1" noChangeArrowheads="1"/>
          </p:cNvSpPr>
          <p:nvPr/>
        </p:nvSpPr>
        <p:spPr bwMode="auto">
          <a:xfrm>
            <a:off x="63500" y="-3841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20489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3501008"/>
            <a:ext cx="3662121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0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764704"/>
            <a:ext cx="3616402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251520" y="476672"/>
            <a:ext cx="8640960" cy="576064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l-GR" sz="3200" dirty="0" smtClean="0"/>
              <a:t>	Γενικά μπορούμε να μετρήσουμε τη Μάζα και το Βάρος με βάση την παραμόρφωση που προκαλούν σε ένα ελαστικό σώμα  π.χ. </a:t>
            </a:r>
          </a:p>
          <a:p>
            <a:pPr>
              <a:lnSpc>
                <a:spcPct val="150000"/>
              </a:lnSpc>
            </a:pPr>
            <a:r>
              <a:rPr lang="el-GR" sz="3200" dirty="0" smtClean="0"/>
              <a:t>Ελατήριο (δυναμόμετρο, </a:t>
            </a:r>
            <a:r>
              <a:rPr lang="el-GR" sz="3200" dirty="0" err="1" smtClean="0"/>
              <a:t>μηχαν</a:t>
            </a:r>
            <a:r>
              <a:rPr lang="el-GR" sz="3200" dirty="0" smtClean="0"/>
              <a:t>. ζυγοί)</a:t>
            </a:r>
          </a:p>
          <a:p>
            <a:r>
              <a:rPr lang="el-GR" sz="3200" dirty="0" smtClean="0"/>
              <a:t>Μεταλλικού</a:t>
            </a:r>
            <a:r>
              <a:rPr lang="en-US" sz="3200" dirty="0" smtClean="0"/>
              <a:t> </a:t>
            </a:r>
            <a:r>
              <a:rPr lang="el-GR" sz="3200" dirty="0" smtClean="0"/>
              <a:t>κρυστάλλου (ηλεκτρονικοί ζυγοί)</a:t>
            </a:r>
          </a:p>
          <a:p>
            <a:pPr>
              <a:lnSpc>
                <a:spcPct val="150000"/>
              </a:lnSpc>
              <a:buNone/>
            </a:pPr>
            <a:r>
              <a:rPr lang="el-GR" sz="3200" dirty="0" smtClean="0"/>
              <a:t>	Απαραίτητη προϋπόθεση: </a:t>
            </a:r>
            <a:r>
              <a:rPr lang="el-GR" sz="3200" b="1" dirty="0" smtClean="0"/>
              <a:t>Να  βαθμονομήσουμε σωστά τα όργανα.</a:t>
            </a:r>
          </a:p>
          <a:p>
            <a:endParaRPr lang="el-G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115558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l-GR" sz="2800" dirty="0" smtClean="0"/>
              <a:t>Φτιάχνω ζυγό ισορροπίας και πειραματίζομαι</a:t>
            </a:r>
          </a:p>
          <a:p>
            <a:pPr algn="ctr"/>
            <a:endParaRPr lang="el-GR" sz="2800" dirty="0" smtClean="0"/>
          </a:p>
          <a:p>
            <a:pPr algn="ctr"/>
            <a:endParaRPr lang="el-GR" sz="2800" dirty="0" smtClean="0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Ενεργώ - Πειραματίζομαι</a:t>
            </a:r>
            <a:endParaRPr lang="el-GR" dirty="0"/>
          </a:p>
        </p:txBody>
      </p:sp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2276872"/>
            <a:ext cx="3960440" cy="4398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96752"/>
            <a:ext cx="8640525" cy="4112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1083576"/>
          </a:xfrm>
        </p:spPr>
        <p:txBody>
          <a:bodyPr/>
          <a:lstStyle/>
          <a:p>
            <a:r>
              <a:rPr lang="el-GR" dirty="0" smtClean="0"/>
              <a:t>Φτιάχνω ζυγό με ελατήριο τον βαθμονομώ και κάνω μετρήσεις.</a:t>
            </a:r>
          </a:p>
          <a:p>
            <a:endParaRPr lang="el-GR" dirty="0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	Ενεργώ πειραματίζομαι</a:t>
            </a:r>
            <a:endParaRPr lang="el-GR" dirty="0"/>
          </a:p>
        </p:txBody>
      </p:sp>
      <p:pic>
        <p:nvPicPr>
          <p:cNvPr id="4096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988840"/>
            <a:ext cx="2969391" cy="4293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988840"/>
            <a:ext cx="2520280" cy="4869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8705962" cy="6200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2332" y="1556792"/>
            <a:ext cx="7228060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Φτιάχνω διάγραμμα</a:t>
            </a:r>
            <a:endParaRPr lang="el-GR" dirty="0"/>
          </a:p>
        </p:txBody>
      </p:sp>
      <p:pic>
        <p:nvPicPr>
          <p:cNvPr id="38913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277" y="1196752"/>
            <a:ext cx="8674195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458611"/>
          </a:xfrm>
        </p:spPr>
        <p:txBody>
          <a:bodyPr/>
          <a:lstStyle/>
          <a:p>
            <a:r>
              <a:rPr lang="el-GR" dirty="0" smtClean="0"/>
              <a:t>Μπορούμε όμως να μετρήσουμε τα πάντα;</a:t>
            </a:r>
          </a:p>
          <a:p>
            <a:r>
              <a:rPr lang="el-GR" dirty="0" smtClean="0"/>
              <a:t>Ανδρεία</a:t>
            </a:r>
          </a:p>
          <a:p>
            <a:r>
              <a:rPr lang="el-GR" dirty="0" smtClean="0"/>
              <a:t>Δειλία</a:t>
            </a:r>
          </a:p>
          <a:p>
            <a:r>
              <a:rPr lang="el-GR" dirty="0" smtClean="0"/>
              <a:t>Πόνο</a:t>
            </a:r>
          </a:p>
          <a:p>
            <a:r>
              <a:rPr lang="el-GR" dirty="0" smtClean="0"/>
              <a:t>Αγάπη</a:t>
            </a:r>
          </a:p>
          <a:p>
            <a:r>
              <a:rPr lang="el-GR" dirty="0" smtClean="0"/>
              <a:t>Φιλία</a:t>
            </a:r>
          </a:p>
          <a:p>
            <a:r>
              <a:rPr lang="el-GR" dirty="0" smtClean="0"/>
              <a:t>Μίσος κ.ά.;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457200" y="260649"/>
            <a:ext cx="8229600" cy="936104"/>
          </a:xfrm>
        </p:spPr>
        <p:txBody>
          <a:bodyPr/>
          <a:lstStyle/>
          <a:p>
            <a:r>
              <a:rPr lang="el-GR" dirty="0" smtClean="0"/>
              <a:t>Υπολογίζω τη Μάζα και το Βάρος τυχαίου αντικειμένου</a:t>
            </a:r>
            <a:endParaRPr lang="el-G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9105717" cy="580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5472608"/>
          </a:xfrm>
        </p:spPr>
        <p:txBody>
          <a:bodyPr>
            <a:normAutofit/>
          </a:bodyPr>
          <a:lstStyle/>
          <a:p>
            <a:r>
              <a:rPr lang="el-GR" u="sng" dirty="0" smtClean="0"/>
              <a:t>Προσοχή! </a:t>
            </a:r>
            <a:r>
              <a:rPr lang="el-GR" dirty="0" smtClean="0"/>
              <a:t>Μετά την αφαίρεση του αντικειμένου από το άγκιστρο πρέπει το ελατήριο να επιστρέψει στη θέση μηδέν . Αν δεν συμβεί αυτό τότε έχουμε ξεπεράσει το όριο ελαστικότητας του ελατηρίου (παραμορφώθηκε). Η συσκευή μας δεν μετρά σωστά συνεπώς πρέπει να επαναλάβουμε τις μετρήσεις με άλλο ελατήριο είτε πιο σκληρό είτε ιδίου τύπου αλλά με χρήση μικρότερων βαρών.</a:t>
            </a:r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dirty="0" smtClean="0"/>
              <a:t>Επισημάνσεις – Όρια συσκευών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>
                <a:solidFill>
                  <a:srgbClr val="FF0000"/>
                </a:solidFill>
                <a:latin typeface="Arial Unicode MS"/>
                <a:ea typeface="Arial Unicode MS"/>
                <a:cs typeface="Arial Unicode MS"/>
              </a:rPr>
              <a:t>☛ </a:t>
            </a:r>
            <a:r>
              <a:rPr lang="el-GR" dirty="0" smtClean="0">
                <a:solidFill>
                  <a:srgbClr val="FF0000"/>
                </a:solidFill>
              </a:rPr>
              <a:t>Συζήτηση στις ομάδες για το ποια είναι τα βασικά συμπεράσματα που έβγαλαν από την δραστηριότητα που έκαναν.</a:t>
            </a:r>
          </a:p>
          <a:p>
            <a:pPr>
              <a:buNone/>
            </a:pPr>
            <a:endParaRPr lang="el-GR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l-GR" dirty="0" smtClean="0">
                <a:solidFill>
                  <a:srgbClr val="FF0000"/>
                </a:solidFill>
                <a:latin typeface="Arial Unicode MS"/>
                <a:ea typeface="Arial Unicode MS"/>
                <a:cs typeface="Arial Unicode MS"/>
              </a:rPr>
              <a:t>☛ </a:t>
            </a:r>
            <a:r>
              <a:rPr lang="el-GR" dirty="0" smtClean="0">
                <a:solidFill>
                  <a:srgbClr val="FF0000"/>
                </a:solidFill>
              </a:rPr>
              <a:t>Καταγραφή στον πίνακα.</a:t>
            </a:r>
          </a:p>
          <a:p>
            <a:pPr>
              <a:buNone/>
            </a:pPr>
            <a:endParaRPr lang="el-GR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l-GR" dirty="0" smtClean="0">
                <a:solidFill>
                  <a:srgbClr val="FF0000"/>
                </a:solidFill>
                <a:latin typeface="Arial Unicode MS"/>
                <a:ea typeface="Arial Unicode MS"/>
                <a:cs typeface="Arial Unicode MS"/>
              </a:rPr>
              <a:t>☛ </a:t>
            </a:r>
            <a:r>
              <a:rPr lang="el-GR" dirty="0" smtClean="0">
                <a:solidFill>
                  <a:srgbClr val="FF0000"/>
                </a:solidFill>
              </a:rPr>
              <a:t>Σύνοψη των πιο βασικών από τον </a:t>
            </a:r>
          </a:p>
          <a:p>
            <a:pPr>
              <a:buNone/>
            </a:pPr>
            <a:r>
              <a:rPr lang="el-GR" dirty="0" smtClean="0">
                <a:solidFill>
                  <a:srgbClr val="FF0000"/>
                </a:solidFill>
              </a:rPr>
              <a:t>    εκπαιδευτικό.</a:t>
            </a:r>
            <a:endParaRPr lang="el-G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http://phet.colorado.edu/sims/mass-spring-lab/mass-spring-lab_el.html</a:t>
            </a:r>
            <a:endParaRPr lang="el-GR" dirty="0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Προσομοιώσεις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323528" y="1268760"/>
            <a:ext cx="8568952" cy="5256584"/>
          </a:xfrm>
        </p:spPr>
        <p:txBody>
          <a:bodyPr>
            <a:normAutofit fontScale="92500"/>
          </a:bodyPr>
          <a:lstStyle/>
          <a:p>
            <a:pPr marL="624078" indent="-514350">
              <a:buSzPct val="120000"/>
              <a:buFont typeface="Wingdings" pitchFamily="2" charset="2"/>
              <a:buChar char="v"/>
            </a:pPr>
            <a:r>
              <a:rPr lang="el-GR" b="1" dirty="0" smtClean="0"/>
              <a:t>Τη μάζα του σώματος συνήθως τη μετράμε </a:t>
            </a:r>
          </a:p>
          <a:p>
            <a:pPr marL="880110" lvl="1" indent="-514350">
              <a:buFont typeface="+mj-lt"/>
              <a:buAutoNum type="arabicPeriod"/>
            </a:pPr>
            <a:r>
              <a:rPr lang="el-GR" sz="2800" b="1" dirty="0" smtClean="0"/>
              <a:t>Με ζυγό</a:t>
            </a:r>
            <a:r>
              <a:rPr lang="el-GR" b="1" dirty="0" smtClean="0"/>
              <a:t>:</a:t>
            </a:r>
          </a:p>
          <a:p>
            <a:pPr marL="624078" indent="-514350">
              <a:buNone/>
            </a:pPr>
            <a:r>
              <a:rPr lang="el-GR" b="1" dirty="0" smtClean="0"/>
              <a:t>	</a:t>
            </a:r>
            <a:r>
              <a:rPr lang="el-GR" dirty="0" smtClean="0"/>
              <a:t>α) Ισορροπίας (με χρήση σταθμών)</a:t>
            </a:r>
          </a:p>
          <a:p>
            <a:pPr marL="624078" indent="-514350">
              <a:buNone/>
            </a:pPr>
            <a:r>
              <a:rPr lang="el-GR" dirty="0" smtClean="0"/>
              <a:t>	β) Μηχανικό (με ελατήριο ή φάλαγγα)</a:t>
            </a:r>
          </a:p>
          <a:p>
            <a:pPr marL="624078" indent="-514350">
              <a:buNone/>
            </a:pPr>
            <a:r>
              <a:rPr lang="el-GR" dirty="0" smtClean="0"/>
              <a:t>     γ) Ηλεκτρονικό (με αισθητήρα μέτρησης </a:t>
            </a:r>
            <a:r>
              <a:rPr lang="el-GR" dirty="0" err="1" smtClean="0"/>
              <a:t>παρα</a:t>
            </a:r>
            <a:r>
              <a:rPr lang="el-GR" dirty="0" smtClean="0"/>
              <a:t>-μόρφωσης ελαστικού μετάλλου/κρυστάλλου)</a:t>
            </a:r>
          </a:p>
          <a:p>
            <a:pPr marL="880110" lvl="1" indent="-514350">
              <a:buFont typeface="+mj-lt"/>
              <a:buAutoNum type="arabicPeriod" startAt="2"/>
            </a:pPr>
            <a:r>
              <a:rPr lang="el-GR" sz="2800" b="1" dirty="0" smtClean="0"/>
              <a:t>Με δυναμόμετρο:</a:t>
            </a:r>
          </a:p>
          <a:p>
            <a:pPr marL="624078" indent="-514350">
              <a:buNone/>
            </a:pPr>
            <a:r>
              <a:rPr lang="el-GR" b="1" dirty="0" smtClean="0"/>
              <a:t>	</a:t>
            </a:r>
            <a:r>
              <a:rPr lang="el-GR" dirty="0" smtClean="0"/>
              <a:t>Με μέτρηση της παραμόρφωσης (επιμήκυνσης) του ελατηρίου και δημιουργία διαγράμματος.</a:t>
            </a:r>
          </a:p>
          <a:p>
            <a:pPr marL="624078" indent="-514350">
              <a:buSzPct val="120000"/>
              <a:buFont typeface="Wingdings" pitchFamily="2" charset="2"/>
              <a:buChar char="v"/>
            </a:pPr>
            <a:r>
              <a:rPr lang="el-GR" b="1" dirty="0" smtClean="0"/>
              <a:t>Το βάρος αντικειμένου το υπολογίζω αν μετρήσω τη μάζα του.</a:t>
            </a:r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δ. Συμπεραίνω, Καταγράφω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251520" y="260648"/>
            <a:ext cx="8640960" cy="6264696"/>
          </a:xfrm>
        </p:spPr>
        <p:txBody>
          <a:bodyPr>
            <a:normAutofit/>
          </a:bodyPr>
          <a:lstStyle/>
          <a:p>
            <a:pPr marL="624078" indent="-514350">
              <a:buSzPct val="120000"/>
              <a:buFont typeface="Wingdings" pitchFamily="2" charset="2"/>
              <a:buChar char="v"/>
            </a:pPr>
            <a:r>
              <a:rPr lang="el-GR" b="1" dirty="0" smtClean="0"/>
              <a:t>Η επιμήκυνση του ελατηρίου είναι ανάλογη της μάζας του κρεμάμενου σώματος.</a:t>
            </a:r>
          </a:p>
          <a:p>
            <a:pPr marL="624078" indent="-514350">
              <a:buSzPct val="120000"/>
              <a:buFont typeface="Wingdings" pitchFamily="2" charset="2"/>
              <a:buChar char="v"/>
            </a:pPr>
            <a:r>
              <a:rPr lang="el-GR" dirty="0" smtClean="0"/>
              <a:t>Όσο σκληρότερο το ελατήριο τόσο μικρότερη η κλίση της ευθείας.</a:t>
            </a:r>
          </a:p>
          <a:p>
            <a:pPr marL="624078" indent="-514350">
              <a:buSzPct val="120000"/>
              <a:buFont typeface="Wingdings" pitchFamily="2" charset="2"/>
              <a:buChar char="v"/>
            </a:pPr>
            <a:r>
              <a:rPr lang="el-GR" b="1" dirty="0" smtClean="0"/>
              <a:t>Μπορώ να μετρήσω μικρές και μεγάλες μάζες με τέτοιου είδους απλές συσκευές .</a:t>
            </a:r>
          </a:p>
          <a:p>
            <a:pPr marL="624078" indent="-514350">
              <a:buSzPct val="120000"/>
              <a:buFont typeface="Wingdings" pitchFamily="2" charset="2"/>
              <a:buChar char="v"/>
            </a:pPr>
            <a:r>
              <a:rPr lang="el-GR" b="1" dirty="0" smtClean="0"/>
              <a:t>Τα διαγράμματα μας δίνουν τη δυνατότητα με τη χρήση και συσχέτιση γνωστών φυσικών μεγεθών να υπολογίσουμε τις τιμές άλλων που δεν είναι γνωστές.</a:t>
            </a:r>
          </a:p>
          <a:p>
            <a:pPr marL="624078" indent="-514350">
              <a:buSzPct val="120000"/>
              <a:buFont typeface="Wingdings" pitchFamily="2" charset="2"/>
              <a:buChar char="v"/>
            </a:pPr>
            <a:r>
              <a:rPr lang="el-GR" dirty="0" smtClean="0"/>
              <a:t>Πάντα ελέγχω μήπως και το ελατήριο παραμορφώθηκε οπότε η συσκευή μου δεν μετρά σωστά.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Συγκέντρωσε πληροφορίες για τη λειτουργία </a:t>
            </a:r>
          </a:p>
          <a:p>
            <a:pPr>
              <a:buNone/>
            </a:pPr>
            <a:r>
              <a:rPr lang="el-GR" dirty="0" smtClean="0"/>
              <a:t>	α) μηχανικού ζυγού</a:t>
            </a:r>
          </a:p>
          <a:p>
            <a:pPr>
              <a:buNone/>
            </a:pPr>
            <a:r>
              <a:rPr lang="el-GR" dirty="0" smtClean="0"/>
              <a:t>   β) ηλεκτρονικού ζυγού</a:t>
            </a:r>
          </a:p>
          <a:p>
            <a:r>
              <a:rPr lang="el-GR" dirty="0" smtClean="0"/>
              <a:t>Συγκέντρωσε πληροφορίες για το πώς υπολογίζουμε τη μάζα</a:t>
            </a:r>
          </a:p>
          <a:p>
            <a:pPr>
              <a:buNone/>
            </a:pPr>
            <a:r>
              <a:rPr lang="el-GR" dirty="0" smtClean="0"/>
              <a:t>   α) ενός πολύ μεγάλου σώματος π.χ. της Γης ή της σελήνης.</a:t>
            </a:r>
          </a:p>
          <a:p>
            <a:pPr>
              <a:buNone/>
            </a:pPr>
            <a:r>
              <a:rPr lang="el-GR" dirty="0" smtClean="0"/>
              <a:t>	β) ενός πολύ μικρού σώματος (σωματίδιο) π.χ. ενός μορίου ή ατόμου ή ηλεκτρονίου.</a:t>
            </a:r>
            <a:endParaRPr lang="el-GR" dirty="0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ε. Εφαρμόζω, Εξηγώ, Γενικεύω</a:t>
            </a:r>
            <a:endParaRPr lang="el-GR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α1) Με ελατήρια ή φάλαγγες</a:t>
            </a:r>
          </a:p>
          <a:p>
            <a:r>
              <a:rPr lang="el-GR" dirty="0" smtClean="0"/>
              <a:t>α2) Με παραμόρφωση μεταλλικού κρυστάλλου ή με μέτρηση χρόνου ταλάντωσης ελατηρίου</a:t>
            </a:r>
          </a:p>
          <a:p>
            <a:r>
              <a:rPr lang="el-GR" dirty="0" smtClean="0"/>
              <a:t>β1) Με υπολογισμό αφού πρώτα υπολογίσουμε το μήκος της τροχιάς του και την περίοδο του.</a:t>
            </a:r>
          </a:p>
          <a:p>
            <a:r>
              <a:rPr lang="el-GR" dirty="0" smtClean="0"/>
              <a:t>β2) Με υπολογισμό στη βάση της αρχής της ισοδυναμίας μάζας – ενέργειας. </a:t>
            </a:r>
          </a:p>
          <a:p>
            <a:pPr>
              <a:buNone/>
            </a:pPr>
            <a:r>
              <a:rPr lang="el-GR" dirty="0" smtClean="0">
                <a:solidFill>
                  <a:srgbClr val="FF0000"/>
                </a:solidFill>
                <a:latin typeface="Arial Unicode MS"/>
                <a:ea typeface="Arial Unicode MS"/>
                <a:cs typeface="Arial Unicode MS"/>
              </a:rPr>
              <a:t>	</a:t>
            </a:r>
            <a:r>
              <a:rPr lang="el-GR" dirty="0" err="1" smtClean="0">
                <a:solidFill>
                  <a:srgbClr val="FF0000"/>
                </a:solidFill>
                <a:latin typeface="Arial Unicode MS"/>
                <a:ea typeface="Arial Unicode MS"/>
                <a:cs typeface="Arial Unicode MS"/>
              </a:rPr>
              <a:t>☛</a:t>
            </a:r>
            <a:r>
              <a:rPr lang="el-GR" dirty="0" err="1" smtClean="0">
                <a:solidFill>
                  <a:srgbClr val="FF0000"/>
                </a:solidFill>
              </a:rPr>
              <a:t>Τι</a:t>
            </a:r>
            <a:r>
              <a:rPr lang="el-GR" dirty="0" smtClean="0">
                <a:solidFill>
                  <a:srgbClr val="FF0000"/>
                </a:solidFill>
              </a:rPr>
              <a:t> είναι η ενέργεια;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Απαντήσεις</a:t>
            </a:r>
            <a:endParaRPr lang="el-G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AutoShape 4" descr="data:image/jpeg;base64,/9j/4AAQSkZJRgABAQAAAQABAAD/2wCEAAkGBhQSERUUEhQWFBQVFhgVGBQYFRcVFBQVFxgXFBQYFRUXHCceFxokHRcXIC8gIycpLCwsFR4xNTAqNSYrLCkBCQoKDgwOGg8PGikgHyQpLCwqLCwsKSkpLCksLCksLCwsKSwsLCwpLCwpLCwsLCwsKSksLCwsKSksLCwsKSwpLP/AABEIAQ0AvAMBIgACEQEDEQH/xAAcAAAABwEBAAAAAAAAAAAAAAAAAQIDBAUGBwj/xABEEAACAQIFAQYFAQUGBQIHAQABAgMAEQQFEiExQQYTIlFhcRQygZGhByNCUrHBFRZictHhJDOSk/BTY0NEVHOisvE0/8QAGgEAAgMBAQAAAAAAAAAAAAAAAAMBAgQFBv/EACgRAAICAQQBAwQDAQAAAAAAAAABAhEDBBIhMUEFE1EUIjKhYXGxQv/aAAwDAQACEQMRAD8A4m8hudzyetPYXCSy37tXe3OkE297VHfk/WtX2DF+/tzpB5sOtVnLarG447pUUE+VTopZ45FUckqQBfi9LjyXEFNYikKeek2t/WtS2JaXL9Uh1EyKCT1AkAtV7PjiuPhjBIj7hiUBsLgtb+Q+1JeaS8D1p032c3wuU4iUao45HF7XVWIuOeKE+UzxsqvHIpbZQVa7ew61vOzeajvsVhVut3d4ypsFPB/ofvUTs3j55ceUxLhmhSQAm1la6gkWG5oeWXNror7KtK+zH43J8REoaWORAerAgUzhcNJK2mNWdrXsoJNh7V0Bca02Gx4lOvS8gW+9gt7W9rCsFluYSQvqiYq1tOwBuD0savCbkn8lJwUWiUezOMAv3E1vPSwHlzSf7vYrvO67ibvNOrRobVpva9vK9dD7T51JhcpiikbViJwQSTuihtT7eh0gH0NaWLM0+FGZk2YYMoBfre4F/PXS1ml3RLxq6TOM4fs1jHXUkEzKSQCEYi4NjuPI/wAqQ/Z/FKrsYZdMZs50tZDz4j0/3rpUOfywZBHLC5WXWfHyfFKdWx23JNMZDmck+T5hLK2qR2dmb+L9mg3A26VZ5XV/zRXYjBr2Rxx4w0//AG24P0pEHZjGODow87WJU2RjZhyD6iupfp52kxTwTYvGzE4eJSFWyrcqBqNwL7bKP81Tux+OxOJyvESYYhMTLiZnQmwCszRk7kWG229TvZVo4w2R4oSGMwy94oBKaGLAHgkAXAqF4r23v5da7V2AjxaZtiBjmDTnDxkkMp8OtdO6i3Fcpwqf8W/+aT+Zq7kTCG5pfJWBW9dqEasxsLk+laKHCFe9Y28QJFtzwaocFimjcMnzcfeojPddDsmD22r8hNh5BuVYDzsaUuFlI1BWt52Nq0+YYorCqyHVJIQDwLC+9WjTkYpIwfAY28O1tjt+KQ9Q0uvn9G5enwb/ACfj9mBETkarNpHWxt96EkTqAWDAHgm4v7VtosHrw80abEyuBfYcg29OKRnOADiCORtI3Bbawso86FqU3RSfptQ3X4X7MPrPmfvUmBzbk8+ZpvHQBJGVTqCkgN5gG16EHH1rVxVnLaadMafk+5rT9irftrvo8A6gX523NZeTk+5ogaJRtUTCW12a6FgMuv3gBElzHtc/tBuBe9aFcErzJiVxCGNYiNRtcar8i/S/vtXML0eqlPHfkcszR0fs1Cjd/OkqCSR3VSxAAA3U25Nzv9qhYLKfg8XGXxETd8HBcMbLupOo9L+dYXVRaqPabvnsj3uuOjpGORcLhsUHkRu/dmQK17hgQNuay3Y3Do+KXWQAoLi5sCwHhG9UJaivUrE0mr7IlluSddHSO1vZh543xbYqArHGdEIa7hVPAHFyTelx4hf7tsusahJ8uoav+bf5ebVj+yeCw0s+nGSGOLQ51A6TrA8AvY9ass3yPAqXMOJBHehVXUCe6L6SxPWy70LFwk30Q522y+xM6ns5GutdWsHRqXUP2x5W9/xQ7FzL/Y2NUuoJ12BdQTdBwpNz/saqs17N5fGshixokZUlKi67stu7Gw3vvtUCPJMK0LOsxMiwq4iBTU0hUM43tsu9+u1DxJqv5shTrk6Zm3Z0S5fFg8NiYIkXSXLSA67C/Q7AsSTf0HSm+zOU2yvE4MYmNJRPKiy94FXYxtqG+qxsawAyPAt3QOJCBli7xtSnu2Ku0h023F9K26et6bXs9gjJpOMAX4cyarobzXFo7gW3BP2ojjpVZEpWzcfp1lrYXNZo5J1nb4dT3ge4N3U2ux5HlXNsIwGMe5AGuT25NXEuRYFVJTGAkFtgwBZbxhLEbXsZDb0FN4bs9g2JJxQVP4i6XuZSo8Nr/IAfrerbbLQm4SUvgjwSrqn8QtfbxdCG486rez8SmYayAF8W5AFxxzVhPk2FSSId8TG6yF5A0ZCst9Ki1/S9xvqFqlp2ewHXGf8ApkDwm+ruw4uP4dTE+imoUKToc9Q3KLa6Iec4XW5fvU24WrIY1TPG5dCwjZTuNN77Gq/MMkwqaSkxkUyqrMHjIWMgXY23BJv7W3pzMOz2FWB5IZ2kYAkJdL2EhUtbkrpsTbfxDpelvDaqxq1tSclHt338D4xY+Gnu66tbHYgFrkbincfCk6YZDIBfkggkeHqPxSZezGCAVjjBYgHZkO/dqzKLeTEjfnT60rA5DgQ5PxttLDS11BNgG2B876b9CN6PYV2mW+ubW2UeODJ5lhu7ldAb6WIv52pEHH1peZLaR7kk6juxBbk8kbE+1Jh4+tPXXJz51boZcc+9J01teyWY4busZhsYFUPGzRuy2ZZowdKhrXF9tqZwPZpBhFxLKzq8coJA2jkDhVO3O1zS5ZVHsZDE59MyOmhordu2Eae6TKkcaxhVMQvI1t+BtbrfzqZk+TWDTStFuQBsukAm9z0HFJyapQVtGnHot77OcaaIir/tJio2mPdkOAd2ChV8tgOfeun/AKe9qMHLFFh5YoopQukExIVe3F3IJ1HyNMeZqKk0Z5YUpUnZxG1C1ercRkGHdSrQxWPURxi3kQQtZvttgIo8rxQEcQZIhZhEgb51ANwL3tS1qk5JUQ8PFnngbUWqnWxJK6drewv96QsW3NaxSV9CddGWpJFKRLm1BCV8BaqM1KggAPiG1aDLRYaQFG/JUHY+V6TPMoGvFpZZPJla12AxuWnDxJMjCVA2tlU/tCdRW7A7FSw9xGPOtDkt1kVTCrC/OlT9bEVtM97qXBELFETddxEisLHjYUn6uFWOloZxdWc0OPyhhdoXVtxZNYX5LC/iv851c32t1prB5hlkeIjvGXhRXLFkJZ5DEqJdSfl1gvboWrdNlCjuUVEu8gBOhb6EBZunmQK1K5FEQLRxL5kxIdgOLkVRa1PpFXpGvJxg4rLArHu3ZrJYeNRqAYsTZuCSBYfwiljHZYs8rd0XiXuxAtnGoL4naTxbljsb32NdBzMYdJNIeDcnYwobf9Ip8dno9GtkiK+YRR/SlvXpf8jPoOL3HNsHmGW9xGksLM6p42F1ZpGcXOoG5CoTZepWnTjMoOn9jMv7SzWZjaIayDz4mN1BvxatXmKRMkkaRx6guseFRuvzDjyqiyCEBo9SISJNJuFNwbMOm9XWtTV0S/T2vJg8yaMyP3KlY9R0Am7ab+G586RCdvrXoZsHDb/kxbf+0nP2okwsP/pRf9tP9KPr4/Ah6R/JVyfp5BmMMk0kfcYiQlg6nYG50614N+tXnYzL40wkSiMKpSzrbbXw5IPmRx61U9lP1DGIJihgeQoC50KVULxclz1OwqrwXbv4TNcRh5jpglcWub9zJpC722AJG/rWfJjyTjT8cl4Sina8lh2q/TaHESqbrCL7lb6n9ADtf1rJfqB2SjwOGhWPX45G1knY2HhuPPeulY/MFiJllVrLw62kI9Qg4Futcz/Uvtg00SRB1ZSSx/ZOjW4BOvb7UrTTyTml4RrypRi2zn2ITQbDe9qschx2h9zsefPy28qpi1ORPvXZnDdHazlRn91o7Z2Y7VNcRuwKbabm7D60f6p9pUiwrRaCxxUZUPfYaWUi4+lY/sTgS4Jvtx6396ve3uXd9lwIF3gkB8zpYaG/kK5EKjmUWaJ3XByOGIuwUC5OwFXidkZhyB9+KV2WyaRpe8CEonJ8vb1rcwAtfqBte3l8xHpWnWauWN1A1aLRxyRuZznFZO8Zs49vIjzFN4OLS6kjYm332rT59NqlkDKSFAVAONXU0nKMhLFdY2Hiv51ZamoXMl6NPJUBGWZB3rv5K33vWlwHZ+yXJsw/l0qXl+DWIG3Uk1MefbauRk1Lm+Ojq48KguOyDFIyN5239b1NwmPLyWS1z8yHYXFiDWfzfEsviU2ZTcGpfZHPhNOodRrCuQbb7L51aMJOO4nK0uzY5VCxkBexKA8dC29WuYYXvE0njy4v9RVHkmLu8hPJI+2kGtTCdS0zErVHPy3FowP90lBKx6QGbUSVuwt0BPFaWTDFcMYx0WwqTi49J4uaYkxtyysjaQoJk2CAn90dSaKfNk77o5VLkricuGLbnYmxsQVI/P4pHZhXV0Ruk6n73HNaSV0kkOi9gSN/Tk1VMwGNhjHV1P2O1WhklNOL+DS4Qj91nQnNBBcUZB4sBSlU0kxMpewHwGEVoo8VDJK41TPqCgsDcKha11H5vVL+ofY3v0jxGGIkd2AcLvr1myuum+w61f5f+hmDRtUkks299JsgPvp3/NbnL8mhwsWiCNY1HAF9r+ZO9dWTp70znxXFM5z2jxEWXYGPDzTrLiVjt3bBywJ/hdLaVHAv5Vh8o7IzY9wX1Krqe71uWIXrKQd+7HntckAX3ruObZPhsQB8XGjWPhcjdT08XQcc1xrt9gJ8vncxzyPHNb9odibcKxG2w4A2qmGUH+HDY2e9qpPhGRzvIZMNK8bj5TbVyLH5b24uOlQu6II9Rt/Kn4cazsqSu3dmQM2/mQrN72vXSs8/SVFmBgkLQkA8F2W4BHy+YN/rW2WTYvuMkUm+CD2InMa2tct8o9f4j/h/qa20eESWOWBjcFRrN7EN8xHvwKhZH2IkRbLqjFv+a4He28o4+h9W+1W+EykQMyKS3h3LkFib35865GWPO40p8lZk2WGHvIkayMLjwgNta4B+nNRzhZTPp7v9kUAVQLMCOGA8j1vWhlwYLBlvcW/Bv+eKscqiuTcWPmKz7XJs6XubVuRiZOzbkAmK2oE3B1XIPXbY1X4vDMoJU2tvxf6V2OGEAWFvamJOysDtrZedyvQmm/SvwyI+oKP5I4jJmjqtz529zanoswb96utZl+neGlIYAqRewAuoPnbzrGdpf0+aAjumupHzHbijJgUI20acWux5JUc+z7MABbqT+OtP9hJgMao3v3cp/wDwNvxUvG9l2ubm/wBL3pHZnIZIcV3hjIURyC9iBuhtufen45Y/baXwIzrI5p+DZZRJad04JRGHrYWb+YrZYJth9K5VmWJdXimjJDKqm/mNgwP2Fb3JM4EiAnwsft9KywqNOyc+N1ZPzXHRxXaQkWHkT/IVj807Xo63UkKLsL7E2PUGtz0Phvfm9ZDOsEoJOmw8hv8Azq2V/JXTJN89mawWNVgXU3546XrOZTijLm0Z6d6APYVZZtmAhjOnYtcD1NVvYiD/AI6E8+Mffk1o08FGLn8otqm3JRR2U4e1zQFSWiBN/U9abXDgdTStnkx7uQ8P+pmXve2KiUj+Ilb+16iZ3+omFVLx4mByDfSJBvbe1ecHO59zWhybLYJMONYczPMIVYNZUL6dLMOo+b7V0smnTXLZihm56NNn/wCrcz94IkRVlWxW5fSDwbm3j8/pVflfbGOXBthMb8oH7OXTqZSN1H9L+RNE/ZfDvqaNXC3hCqXuR+3aCX3vpJHlTWS5FhWixHeq5kEskcWliANCNINXn8v5o9rFt/ot7mTcZOGUAm4De9egsq/VXBiCMSyKrBFB072soBBArmE3ZzCs8yRLIDDCjEs2zOXTWVt+7pZh72rK5thVjxUsa3CLKygXubBiBvV5RWV91RS9i5R33Gfqvl6xkrMGP8Kq2o/cVmMu/UKGaSaV2SJFjOhWYB3JI4UdeaycvZbDXa2ojv4UXxb6GBEn1uLUzi8owaxNIEl8XdiMa/l1hiTJ6bW2pLhCaq2WjcXdG1wP6jwFiCUCdCWs1/rU2L9QMOhNpEJJ6yAbfSsJi+yuGillDB9CNIRZjcRqsLLf21t/4KcxHZzBmaRUSVVhlCuDJcsqxyyNpPTVoW3vSnp8fds0e/J8bUb7EfqpDcCNo72JJaQFQf3bW3J60jKv1JjSQvLiUcHoCAv865rD2ZiebGqt9MUAmiBbcAtGbMevhYir9OzOW3CmOdiJcQhIk5EEXenSPUEVZ4Ip8SZX3/t/FHTML+reBsdcyA3/AHWuCPdqrM5/UvCTKR3sQAJt49yPauT43IsO2XTYqJXQjFBY1ZiSsBBFmHBbVbetBlvZjLZFw7mOezYdZJB3nzPJKuFXSb7APqf2ps8KlGm3QmGTbK9qNBgO12GG5niUHpqBJqfiO2uEdCnxUW/mQOOKx8XYDCFIkPeiZGVpX1fs5ImknSyi3ha0Q3/xVmM3yaBcwhjjDjDzfDyBGN3RJlRipYckXO9JhpMaVWx09XJu6Rr5czw3c2GIi1xMwA1j9oh6Dz5oZP2lgjbSZk03uDq4qDB2Fw3xBjfVpAxm4c3/AGcgSD/9h70rIOxODlTCiQSayYnmbXZWScSlQo/dK93z1qPpMTXbG/XZaqkbH+/cCLtiYn9Nf9ayHaH9R0ZiqLe4+YNdaLPOwmGhwpYB+8EGIkJLn5kkjEe3+V6Zy/s5l9oe8jmLLhVxE2l7LJ3jLGgS/wApBa/0q8NNjSu2xL1U1wkkzLT4nvbO7rc72v8AKOLWrS9kcTh4p0Z5Y1AYblgAKfm7CYZFh+Y68X8KTrIv3Uj9+duLxhbVMy3splgaZZ45vDjlw6OJbKI5rtCWHWwG59aZLHGSrklauST4RtR2xwY/+bg/7gof3wwf/wBVB/1iuHdsIYExciYWOSKNDo0SMGcOvhe5HS42qthG31q60yrsy++xl+T7mtT2ewpGHEoZdK4mN5LsLqsZWxA5PzH7Vln5PuaIPWlq0Ki6Z1HAt3MsaSFdpIlfcEBZZppF39ipqpyWUCKUXF/iZ97i/wD/AJ5AOawpkoa6V7KV8jPd5s6e+MkXFapipiZcOkYBU3iMsYYG3XnmsHnx/wCNn/8AvP8AbWah4eAufTzqx/sRbX1G/Xao+2D5Y+OHJmVxXBY/GeMb/LIDzz+1NvxTkE0hwzLGw02i1gld1AY2F9738qro8hUj5z9qd/u8n8R+wpTnBeTUtFqGvx/Zd4iQTDQG3Y4iMsTzqeNVP/T/ACqyng0YidXKBpZgEGoFdJhnij1twt9ufOsHmWU92NSkkdfSq3vD51eONSXD4MWXfiltmuTouBxKx4vFklSFTDRtuCDaWBJACORsePKrvAIVxiiIqJFxeYCMkjTrGHXuyb7ab2rj+un8Fh3ldUQXdjZRe1yffqfzTfb5sTv4o6Lm2HdMFNDOV74wyYiSzKQZPjEBtbYmxJsOlS+y0HepholZdbYKNgCwX/lY3vX3O1wgJtXOcZkOIiZleJwV1BhYm2kjVfTfYXH3FNQZbMx8Mch+YbKdiouwv6Dnyo2eCNx1GXtOzYvA4dXUYeTXLwou7yYpE1Od9NyNjxesxnmG0ZrhYmZdUS4OFyCCquiRq41DbbesqcsmAv3Ulv8AI3QX8vrSXwEoGoo4AIuxVgAzXtdvWxqVBBubOsYYRMIppHKqQYyy7kyfGBVuL8HTv6UWGwndhG1LZtES+IX1wDE6xbpa4+4rk82DkX5lPNvra/FEMNJ/C32NKWFfI3dL4OpZ9je9w851A2gmXkfw4Q7fn7VBynD97MkSldb5ZAFBYAErIrsL9DYE/SudLhn38LceR4HP9KIwON7Nt1sdh/SrqCSqyr3XdHVsLi0kljJf9j8dmMpItcJ3RJYD67U6+XxyzGNWPdS43LmDGwYx/DFiT5Hax9TXKxlU+wEUu9rDQ17MNrbdR/Kl/wBiT92Je7cRliociwuFDdeLKQb8b1baU3E7t3hZEx8/fadbu0h0MHWzksPEOdjVRh+D70nE4R0ALqyg3AJUi5XZueSKVh+D71dFGR35PuaTSn5PuaRQQCjFFRigC2y2ewANtz9asWxfi49aosMbEHrU8RvcEKd/Os04KzsYM81CkOnOhewuBfmrXDsOpv19vSsjKhViDyDWoylxoBIvcUvPjUY2jZ6dqp5MjjJgxA1XHQj6DrWTZd62mJnsLDy/ntWTxyWdgPM1bTPihHq8eUyNUjAYxopEkW2pGDi4uLggi46io9CtZwjWz/qViW1XWEBix2jtp1AA6fF5Lbe/3qNgu3M8SlVWOxeWU3QnxSgK/wC9xYCw9KzdFQTZvsu7b5hiAViijktZTaO58cYhUfN10g/5iT1pnMcfjcZG6HCoFSRVOlSCskYIYXLbk7k81lsrzmXDkmJtJJU8A7qSV59TU3++GI8YDhRJK0xAVfnYEMRcXAN+KATofly/FswbuGFm1gAbXGlSBvxwPrUu2MEjp3HijKo623DOSUBuQd/6VDg7dYpFKh13DLcopIDMjnTfg3RaZfthiDM02pQ7NG7eEWLRX0HSbjqartTHLPOLtMtsNhcY80cXc6HlDlAwKhwAS2/oFpL5bj3uPhmAlFvlsLN4huTtsKrz2zxRkikaW7wo6IdCGyuWLAi3ivqPPnUj+/2NBUicHSEAGhCLRBlS4K77Mef6UbEXeoyNdmkyvtPmiFAmFSQARkLoJuRGyROSGvfSSelQ8v7U49ox3eHSRQZNV4ywe0aI4YarbKgJt15vxWfy7tvi4Ld1KFIKN8iHdFKLe44sxHr14oYDtvioY+7icKpaRj4EJYygK9yRuLDYdKsZwdqs0mmKDER93Iuo7XFxIxkHgJIUgsd+eh4qqg4+tO5pmrTtqcJqO5ZVClmsAWYjkm1/K5JtvTUHH1oAjvyfc0ilvyfc0igqCjFFR0AScLLpN6sDmW29U4NC9LeNSZphqJQVIkYh9bkjqa0sCBVAB6AGs5gMOWPtWiwsDW8htvYdaRna6Or6anbnXYHlBOldz5fWs5j95Gv5n+dapsGsWqX94A/U+w9apsBkTyNqfwgm+/J+lVwzjFOVjNfgy5ZRhXL/AM8EfC5OXAN7CpP9lRrzc+5/0q/GBVeBba1qaxOEBH+lLepbZoXpcYQtrkx2IQBiBxemql5hhtDW86imugnas81ki4zaYVFQoVIoOjoqOgkMUqkAUtVNBdCSKI0thTZoIYBUrD8fWooqVh+Pr/pQUI78n3NIpb8n3NIoAFChR0AFRihSo1uaCUrdFrkvNtz9bVplY22BO3296p8mwdt/Or0MFvfYAXPlYVytRK5cHsfTcThhuXQgYsBxGR4iurzt6U+38qxyZwRiDNa+52v0tbmpc/atjfSij3uxq0tLLiheL1fFUnkfnj+jSO4HUVHmxCi9VeV5gZFJfcg/gin5nuaS8Ti6Ztjqllgpx8lPnhvYjzNVNXmZweE/eqM11MLuJ5LWpxyuwUKFCmmIFChQoJFJTrN5GmqcUVVl4hFaaanmNNuKEEhIqTBwfeo1SYOPrVigxJyfc03TknJ9zTdBUFHRUdABip+WwXN6gCrrKZRpsfM0rK2o8GvSRUsiTLzAx2GwqN2ixemO38Rtf0FT8Ja25/8A7ULO8tabTpIsL3vtyfzXOxtPJ9x6zVRmtM1j7MiRQArQJ2W/if7ChJk0abm5/wDPSt/vw8Hml6ZnS3SVf2MdmZB3jKwvddvcVo1Ck7ID9Kop8OI5ImQWDCx9avcCvi+lYtTy9yO/6anCLxSp0/8ARGLwwKkaeRb8Vh5FsbV0tk2rBZvhtMzj1v8AQ71bQ5d1xMvrmClGaK+hSiKILXSPNBUKVooaaCaYmnAaRalgUMlDiR3puQGnUktTbmqLsu1wNVJg4+tRzT8HH1q4oZk5PuabpyTk+5pugqChQoUAGKn5ZJvb61Ap2B7Hm1VkrVDMU9k0zYYZgbcVIMlZaPMtPVj9hRzZq9gQtgeCbm/161gemk2elj6rCMeTStjAOd/amZWVhuNvt/OoUGSYtwjXCrIQFOoctuNhvTz9iZdcYaQMHmEBIJushFwDf/zcVKwJPsVP1VyTqAzm8kXdppcFlI2vc+taHCxBrMOoB/AqIvYtYsTFG6hllRwCSbd4m5Fx19K0kOTECyqQtj7W6UrURW1RRbSa5rJKcormiHDhWbZRfa9U2Z9jZMQ7MhUWBBBvcso4FuprY5XloNyoZbC/PO1xVkcC8bSmLdhLFIAeCht3n2F6Tp1slaGa3U/UY3CS6o5rlfYqOSCKQu+qZzGoAAAkF9m+x+1MpkXdmBwgsxMZFrkuAb3vte6mt4+J+DixipGj9zL8VErXI0yi4I/ykP8Aes/kmbd7gu8YDvIsYJTwFszaiADxy1dLc2mzgUk6Mnn0A1BgLarr5bjaqtyDWt7X4zDyd4qlUZG1AA6hIWsxsRsOSKxhNMhbXJEnyOFaNhbimi9GW2q9FLQfe0Rpq9C9TRTcKY09Bx9aYvUiDj61JVjEnJ9zTdLfk+5pFBUFCjoqADp/BIrOoY2UsAT5DrUelqaCV2bdcuheDEGyGOKxSQC2s6bkX99vrS82K4jKVmSMJ3M2kqt7AEW67+X1vT+MyjXgoIkmiiQqJHaR9NyRfgXJ3JP0FVeU5rBDhcZhpZC2r/lFF1KzDa4PQGwrLFef5NkuHT+BbZp/wmFlFtUEi39QDYX+gH3rT9qe0CwyRRpHvPLDiTJfbwuo2Xzsg+9c5gzULh3hK31m+q/y8f6UMwz2Sbu9dv2S6VIFjtbcnrwKv7dsU8nB2jPO7XUwcSSYfFJitOmxjic2ZL8EMCxv/hpeHz6JZHjLqTFOf3gbwyLqXYbWBIFcMxWayykmSR2JABJY7gXsD6bn71bdjsQRPp/iU8+Y3pWbFWNs06SUZ5oxfk6vHnaKFAuxAdTtsQSdBv6bVU592gcwSBVAJi0EknoCCRbraopDf4fzSWiLAg6bEWPPB2rixzSUkevnocWxpLmjNYzPMRJAGOIALQldAQLdI2C6Wb947k/emEgwUarqcvcxsVBJGgghw1rC99/S4rOYlSrFT0JH2NNaq9Kkq4PByu6ZpZM9w4jVEg/+GyMwCqZCwADHk3uoO1uTWdakg0CakhOgr0NVFQoCwUKFC1BAKl4Zdj7/AOlRQKmYbg+/+lAURH5Puabpb8n3NIoKhigaKhQAKMUVGKAD1mhqoUmglir0V6KhQQGKnZRiCkyH1/ntUEUtWsaiStNDMcnCSkvDOnw4rUL053tZTLs123NWRzEV53JpmpHvsGshOF2ZftJFbEP6nV996q6uO0ThnVupFvtVPXfxfgjxGrSWaVfIKFChTDMChQoUACjBoqFACiakQNt9ai1Jg4+tBNkdxufc0m1Lfk+5p7CYQvfcC3nQVqyNahU9MsJNtQ+xqPJg2HQ28+lvOotE7WMWoCp39mceIb28+tNPgmvYAne1wOtFoNrI9FUzD5eWvchbeYPtRvlxAJDA296G0G1kGjtTpw7DoftT8WXFiBcDr7UWg2siUBU1su2PjXY260I8sJ4Yb+/lei0G1jCTkdafGYMOtJjy1iSOlib72Nqkf2I9r3FgwXryTYVVqLHRyZIqkQ8ROWtemKuD2daxu67e/lek/wB33uBqXcX6jbrQpRXFlJKUnbKmhVvJ2fZeWUdOvNRUy0ngg7A9fap3IjayFQqfHlTG9mHhvfnpSkygsbBgT7H2/rRuQbWV1CrOXJCovqFtvPqbU3JlRH7w5tbehSTI2sgVJg4+tMyx6SR5bU9h+D71dEMYk5P1p7CYrQTte/ramZOT7miVajsjouMNMxFwBY3A3O1KZWsF28Q/iOyje16gYDEFTtb6m1TzjCTcBAADtrG+q17faktU+h6doYkxJW11vbbYn93ff70/G7WJ23N/mItffi1QcTPvxsb8NepccjAcDgfvVLXBCfI5BM6kkW3F7XPmfSinxLeIWXcar3NxY+dqSA1+B4QP3uNyaARyxOldgQfF7Gq1ZYJnYkcEn/EbXXejjkO9gt/lO/NvpROzbGwHs308qON250jz+b19qkLDinY8W3JPPkbUuGZh4bA3ud2N+LeVRYwVBNhY3/e43v5U6JiLnSNh/FxRSBB62Xaw8P8AiPl7ValmJNiniYPa7bBbHmqqUsbmwHrq+nlTkJcaRbp0e1wdt9qhoL5LlNTBrIgJ2J1Nc3GkdKiR45jIq6ALBo9RJIPn0pEWZuptoG2/zjoR1tSIMK8rAqFGhiTeQdSTbj1qlfJdMnzByrMQljY3u3kONvSqqCJkViLEWPN+hJ22q2naTSw0KAf/AHOOPT61EkRzGQVWxDEEvtvtttREiXyRMMGOogLaTci52B2I2FPQI6nYL4tuW2/HpTa5gyKw0LaOyk6gOPLzpP8AbRYBgmyEXOr8cVZp/BFoRPmLWIC3HhNwT0N+KamzU9Y7XN+d6KUsbAxncXHiA2HW/lUbGFn8ekgDYm9xcbf1FMjFC3JkWZ9RJ8yTT0HB96anw7IbMLG17eh4p2Dj60wUMPyfc05HiBYAqDbr1pT4bc79T0pPw3r+KCCfg85CLbQG8V7n78W59fxTjZ9vtGo2I29SGvx6W+tVnw/r+KM4b1/FV2oZuY9jsxEmnwKum/HW9uftSv7RF76ftUb4b1/FH8P6/ijaiu5jnx37TVvbyvzUtc4UX8J3vfeoAw3r+KBw3r+KNqJ3MmPmi2HhIt7UhMysttPS179PtUb4b1/FF8N6/ijaidzJkM7SDSoJIHmB/OnJg5uui2ra1xfbrUAYf1/FH8P6/wDn3o2huZOw8TqNJQ79bigc3sflO225HSoPw3r+KT8P6/ihxXkNzQ/icfqYNa1r7ed6tMN2gRL2jO+53HlYVSfDev4pfw3r+P8AehwXRCky5/vIlrFG5vyNzYikL2hULp0sbX31C+5vxVQcN6/j/eh8N6/j/eo9qJO9jzZiNTEIp1Nq3FyPSmo5QSb2Ave29vbYUj4f1/FH8P6/irUVse+J3B7zcCwPi2/FEJRa2rYm9rn6dPrTPw3r+KP4b1/FFBuCxMlzyTtyb7/elwcfWk/D+v4qRh8Ptz18qkD/2Q=="/>
          <p:cNvSpPr>
            <a:spLocks noChangeAspect="1" noChangeArrowheads="1"/>
          </p:cNvSpPr>
          <p:nvPr/>
        </p:nvSpPr>
        <p:spPr bwMode="auto">
          <a:xfrm>
            <a:off x="63500" y="-3841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9" name="8 - Θέση περιεχομένου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904656"/>
          </a:xfrm>
        </p:spPr>
        <p:txBody>
          <a:bodyPr>
            <a:normAutofit/>
          </a:bodyPr>
          <a:lstStyle/>
          <a:p>
            <a:r>
              <a:rPr lang="el-GR" sz="3200" dirty="0" smtClean="0"/>
              <a:t>Οι αρχαίοι Έλληνες πίστευαν ότι οι</a:t>
            </a:r>
          </a:p>
          <a:p>
            <a:pPr>
              <a:buNone/>
            </a:pPr>
            <a:r>
              <a:rPr lang="el-GR" sz="3200" dirty="0" smtClean="0"/>
              <a:t>	θεοί ήταν δυνατό να μετρήσουν </a:t>
            </a:r>
          </a:p>
          <a:p>
            <a:pPr>
              <a:buNone/>
            </a:pPr>
            <a:r>
              <a:rPr lang="el-GR" sz="3200" dirty="0" smtClean="0"/>
              <a:t>	- την ανδρεία ή </a:t>
            </a:r>
          </a:p>
          <a:p>
            <a:pPr>
              <a:buNone/>
            </a:pPr>
            <a:r>
              <a:rPr lang="el-GR" sz="3200" dirty="0" smtClean="0"/>
              <a:t>	- την ψυχή των ανθρώπων. </a:t>
            </a:r>
          </a:p>
          <a:p>
            <a:r>
              <a:rPr lang="el-GR" sz="3200" dirty="0" smtClean="0"/>
              <a:t>Όπως φαίνεται να κάνει ο</a:t>
            </a:r>
          </a:p>
          <a:p>
            <a:pPr>
              <a:buNone/>
            </a:pPr>
            <a:r>
              <a:rPr lang="el-GR" sz="3200" dirty="0" smtClean="0"/>
              <a:t>	Ερμής με ζυγό στην παρακάτω</a:t>
            </a:r>
          </a:p>
          <a:p>
            <a:pPr>
              <a:buNone/>
            </a:pPr>
            <a:r>
              <a:rPr lang="el-GR" sz="3200" dirty="0" smtClean="0"/>
              <a:t>	εικόνα από αρχαιοελληνικό αγγείο.</a:t>
            </a:r>
          </a:p>
          <a:p>
            <a:pPr>
              <a:buNone/>
            </a:pPr>
            <a:r>
              <a:rPr lang="el-GR" sz="3200" dirty="0" smtClean="0"/>
              <a:t>	Αυτή τη διαδικασία ονόμαζαν</a:t>
            </a:r>
          </a:p>
          <a:p>
            <a:pPr>
              <a:buNone/>
            </a:pPr>
            <a:r>
              <a:rPr lang="el-GR" sz="3200" dirty="0" smtClean="0"/>
              <a:t>	"ψυχοστασία". </a:t>
            </a:r>
            <a:endParaRPr lang="el-G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71" y="404664"/>
            <a:ext cx="9169271" cy="6230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upload.wikimedia.org/wikipedia/en/7/74/21_grams_movi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07" y="-30740"/>
            <a:ext cx="4644093" cy="6888740"/>
          </a:xfrm>
          <a:prstGeom prst="rect">
            <a:avLst/>
          </a:prstGeom>
          <a:noFill/>
        </p:spPr>
      </p:pic>
      <p:pic>
        <p:nvPicPr>
          <p:cNvPr id="8" name="Picture 8" descr="http://www.odeon.gr/site/images/stories/large_poster_id/21_grams.jpg">
            <a:hlinkClick r:id="rId4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449999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Εσείς τι λέτε;</a:t>
            </a:r>
          </a:p>
          <a:p>
            <a:endParaRPr lang="el-GR" dirty="0" smtClean="0"/>
          </a:p>
          <a:p>
            <a:r>
              <a:rPr lang="el-GR" dirty="0" smtClean="0"/>
              <a:t>Μπορούμε με αντικειμενικό τρόπο να μετρήσουμε τη ψυχή, την φιλία ή την ανδρεία;</a:t>
            </a:r>
          </a:p>
          <a:p>
            <a:endParaRPr lang="el-GR" dirty="0" smtClean="0"/>
          </a:p>
          <a:p>
            <a:r>
              <a:rPr lang="el-GR" sz="2000" dirty="0" smtClean="0">
                <a:solidFill>
                  <a:srgbClr val="FF0000"/>
                </a:solidFill>
                <a:latin typeface="Arial Unicode MS"/>
                <a:ea typeface="Arial Unicode MS"/>
                <a:cs typeface="Arial Unicode MS"/>
              </a:rPr>
              <a:t>☛ </a:t>
            </a:r>
            <a:r>
              <a:rPr lang="el-GR" sz="2000" dirty="0" smtClean="0">
                <a:solidFill>
                  <a:srgbClr val="FF0000"/>
                </a:solidFill>
              </a:rPr>
              <a:t>Συζήτηση καταγραφή απόψεων στον πίνακα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251520" y="1196752"/>
            <a:ext cx="8712968" cy="5328592"/>
          </a:xfrm>
        </p:spPr>
        <p:txBody>
          <a:bodyPr>
            <a:normAutofit fontScale="92500" lnSpcReduction="10000"/>
          </a:bodyPr>
          <a:lstStyle/>
          <a:p>
            <a:r>
              <a:rPr lang="el-GR" dirty="0" smtClean="0"/>
              <a:t>Σήμερα θα μελετήσουμε και θα μετρήσουμε μεγέθη που σχετίζονται με τα ακόλουθα ερωτήματα:</a:t>
            </a:r>
          </a:p>
          <a:p>
            <a:pPr>
              <a:lnSpc>
                <a:spcPct val="150000"/>
              </a:lnSpc>
            </a:pPr>
            <a:r>
              <a:rPr lang="el-GR" b="1" dirty="0" smtClean="0"/>
              <a:t>Γιατί τα σώματα πέφτουν στο έδαφος;</a:t>
            </a:r>
          </a:p>
          <a:p>
            <a:pPr>
              <a:lnSpc>
                <a:spcPct val="150000"/>
              </a:lnSpc>
            </a:pPr>
            <a:r>
              <a:rPr lang="el-GR" b="1" dirty="0" smtClean="0"/>
              <a:t>Τι μας κρατά στη Γη;</a:t>
            </a:r>
          </a:p>
          <a:p>
            <a:pPr>
              <a:lnSpc>
                <a:spcPct val="150000"/>
              </a:lnSpc>
            </a:pPr>
            <a:r>
              <a:rPr lang="el-GR" b="1" dirty="0" smtClean="0"/>
              <a:t>Γιατί στο διαστημικό σταθμό οι αστροναύτες μπορούνε να </a:t>
            </a:r>
            <a:r>
              <a:rPr lang="el-GR" b="1" dirty="0" err="1" smtClean="0"/>
              <a:t>΄πετάνε΄</a:t>
            </a:r>
            <a:r>
              <a:rPr lang="el-GR" b="1" dirty="0" smtClean="0"/>
              <a:t>;</a:t>
            </a:r>
          </a:p>
          <a:p>
            <a:pPr>
              <a:lnSpc>
                <a:spcPct val="150000"/>
              </a:lnSpc>
            </a:pPr>
            <a:r>
              <a:rPr lang="el-GR" b="1" dirty="0" smtClean="0"/>
              <a:t>Γιατί η Γη έχει ατμόσφαιρα και η σελήνη πρακτικά δεν έχει ατμόσφαιρα;</a:t>
            </a:r>
          </a:p>
          <a:p>
            <a:pPr>
              <a:lnSpc>
                <a:spcPct val="150000"/>
              </a:lnSpc>
            </a:pPr>
            <a:r>
              <a:rPr lang="el-GR" sz="2200" dirty="0" smtClean="0">
                <a:solidFill>
                  <a:srgbClr val="FF0000"/>
                </a:solidFill>
                <a:latin typeface="Arial Unicode MS"/>
                <a:ea typeface="Arial Unicode MS"/>
                <a:cs typeface="Arial Unicode MS"/>
              </a:rPr>
              <a:t>☛ </a:t>
            </a:r>
            <a:r>
              <a:rPr lang="el-GR" sz="2200" dirty="0" smtClean="0">
                <a:solidFill>
                  <a:srgbClr val="FF0000"/>
                </a:solidFill>
              </a:rPr>
              <a:t>Συζήτηση καταγραφή απόψεων στον πίνακα</a:t>
            </a:r>
          </a:p>
          <a:p>
            <a:pPr>
              <a:lnSpc>
                <a:spcPct val="150000"/>
              </a:lnSpc>
            </a:pPr>
            <a:endParaRPr lang="el-GR" b="1" dirty="0" smtClean="0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Ερωτήσεις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6" name="Picture 6" descr="http://www.skydivegreece.gr/fak_photos/aff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16632"/>
            <a:ext cx="4714875" cy="2828925"/>
          </a:xfrm>
          <a:prstGeom prst="rect">
            <a:avLst/>
          </a:prstGeom>
          <a:noFill/>
        </p:spPr>
      </p:pic>
      <p:pic>
        <p:nvPicPr>
          <p:cNvPr id="51208" name="Picture 8" descr="https://encrypted-tbn2.gstatic.com/images?q=tbn:ANd9GcTaAU-dEPKlrNvyn4B7BKNHSY_zTRlD1K5H0yCAwRCf6X2BlbCwSw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7704" y="3068960"/>
            <a:ext cx="4858891" cy="3533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Συγκέντρωση">
  <a:themeElements>
    <a:clrScheme name="Συγκέντρωση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Συγκέντρωση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Συγκέντρωση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798</TotalTime>
  <Words>700</Words>
  <Application>Microsoft Office PowerPoint</Application>
  <PresentationFormat>On-screen Show (4:3)</PresentationFormat>
  <Paragraphs>140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Συγκέντρωση</vt:lpstr>
      <vt:lpstr>Μετρήσεις Μάζας –                Τα Διαγράμματα</vt:lpstr>
      <vt:lpstr>Slide 2</vt:lpstr>
      <vt:lpstr>Slide 3</vt:lpstr>
      <vt:lpstr>Slide 4</vt:lpstr>
      <vt:lpstr>Slide 5</vt:lpstr>
      <vt:lpstr>Slide 6</vt:lpstr>
      <vt:lpstr>Slide 7</vt:lpstr>
      <vt:lpstr>Ερωτήσεις</vt:lpstr>
      <vt:lpstr>Slide 9</vt:lpstr>
      <vt:lpstr>Slide 10</vt:lpstr>
      <vt:lpstr>Οι απαντήσεις </vt:lpstr>
      <vt:lpstr>Slide 12</vt:lpstr>
      <vt:lpstr>Νέες ερωτήσεις</vt:lpstr>
      <vt:lpstr> Η Μάζα</vt:lpstr>
      <vt:lpstr>Slide 15</vt:lpstr>
      <vt:lpstr>Slide 16</vt:lpstr>
      <vt:lpstr>Slide 17</vt:lpstr>
      <vt:lpstr>Το Βάρος</vt:lpstr>
      <vt:lpstr>Άλλο Μάζα και άλλο Βάρος</vt:lpstr>
      <vt:lpstr>Slide 20</vt:lpstr>
      <vt:lpstr>Υπόθεση</vt:lpstr>
      <vt:lpstr>Slide 22</vt:lpstr>
      <vt:lpstr>Slide 23</vt:lpstr>
      <vt:lpstr>Ενεργώ - Πειραματίζομαι</vt:lpstr>
      <vt:lpstr>Slide 25</vt:lpstr>
      <vt:lpstr> Ενεργώ πειραματίζομαι</vt:lpstr>
      <vt:lpstr>Slide 27</vt:lpstr>
      <vt:lpstr>Slide 28</vt:lpstr>
      <vt:lpstr>Φτιάχνω διάγραμμα</vt:lpstr>
      <vt:lpstr>Slide 30</vt:lpstr>
      <vt:lpstr>Επισημάνσεις – Όρια συσκευών</vt:lpstr>
      <vt:lpstr>Slide 32</vt:lpstr>
      <vt:lpstr>Προσομοιώσεις</vt:lpstr>
      <vt:lpstr>δ. Συμπεραίνω, Καταγράφω</vt:lpstr>
      <vt:lpstr>Slide 35</vt:lpstr>
      <vt:lpstr>ε. Εφαρμόζω, Εξηγώ, Γενικεύω</vt:lpstr>
      <vt:lpstr>Απαντήσεις</vt:lpstr>
    </vt:vector>
  </TitlesOfParts>
  <Company>-=KA=-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Μετρήσεις Μάζας –                Τα Διαγράμματα</dc:title>
  <dc:creator>KA</dc:creator>
  <cp:lastModifiedBy>C.Morakis</cp:lastModifiedBy>
  <cp:revision>10</cp:revision>
  <dcterms:created xsi:type="dcterms:W3CDTF">2013-10-20T19:13:33Z</dcterms:created>
  <dcterms:modified xsi:type="dcterms:W3CDTF">2013-10-23T16:11:04Z</dcterms:modified>
</cp:coreProperties>
</file>